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Merriweather Light"/>
      <p:regular r:id="rId44"/>
      <p:bold r:id="rId45"/>
      <p:italic r:id="rId46"/>
      <p:boldItalic r:id="rId47"/>
    </p:embeddedFont>
    <p:embeddedFont>
      <p:font typeface="Lato"/>
      <p:regular r:id="rId48"/>
      <p:bold r:id="rId49"/>
      <p:italic r:id="rId50"/>
      <p:boldItalic r:id="rId51"/>
    </p:embeddedFont>
    <p:embeddedFont>
      <p:font typeface="Lato Light"/>
      <p:regular r:id="rId52"/>
      <p:bold r:id="rId53"/>
      <p:italic r:id="rId54"/>
      <p:boldItalic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7CC0B9-FED2-4505-A055-F5CBDC81ECC2}">
  <a:tblStyle styleId="{D17CC0B9-FED2-4505-A055-F5CBDC81EC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MerriweatherLight-regular.fntdata"/><Relationship Id="rId43" Type="http://schemas.openxmlformats.org/officeDocument/2006/relationships/font" Target="fonts/Raleway-boldItalic.fntdata"/><Relationship Id="rId46" Type="http://schemas.openxmlformats.org/officeDocument/2006/relationships/font" Target="fonts/MerriweatherLight-italic.fntdata"/><Relationship Id="rId45" Type="http://schemas.openxmlformats.org/officeDocument/2006/relationships/font" Target="fonts/Merriweather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erriweatherLigh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LatoLight-bold.fntdata"/><Relationship Id="rId52" Type="http://schemas.openxmlformats.org/officeDocument/2006/relationships/font" Target="fonts/LatoLight-regular.fntdata"/><Relationship Id="rId11" Type="http://schemas.openxmlformats.org/officeDocument/2006/relationships/slide" Target="slides/slide5.xml"/><Relationship Id="rId55" Type="http://schemas.openxmlformats.org/officeDocument/2006/relationships/font" Target="fonts/LatoLight-boldItalic.fntdata"/><Relationship Id="rId10" Type="http://schemas.openxmlformats.org/officeDocument/2006/relationships/slide" Target="slides/slide4.xml"/><Relationship Id="rId54" Type="http://schemas.openxmlformats.org/officeDocument/2006/relationships/font" Target="fonts/LatoLight-italic.fntdata"/><Relationship Id="rId13" Type="http://schemas.openxmlformats.org/officeDocument/2006/relationships/slide" Target="slides/slide7.xml"/><Relationship Id="rId57" Type="http://schemas.openxmlformats.org/officeDocument/2006/relationships/font" Target="fonts/Merriweather-bold.fntdata"/><Relationship Id="rId12" Type="http://schemas.openxmlformats.org/officeDocument/2006/relationships/slide" Target="slides/slide6.xml"/><Relationship Id="rId56" Type="http://schemas.openxmlformats.org/officeDocument/2006/relationships/font" Target="fonts/Merriweather-regular.fntdata"/><Relationship Id="rId15" Type="http://schemas.openxmlformats.org/officeDocument/2006/relationships/slide" Target="slides/slide9.xml"/><Relationship Id="rId59" Type="http://schemas.openxmlformats.org/officeDocument/2006/relationships/font" Target="fonts/Merriweather-boldItalic.fntdata"/><Relationship Id="rId14" Type="http://schemas.openxmlformats.org/officeDocument/2006/relationships/slide" Target="slides/slide8.xml"/><Relationship Id="rId58" Type="http://schemas.openxmlformats.org/officeDocument/2006/relationships/font" Target="fonts/Merriweather-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everyone, my name is Carolina and today I’m going to talk about my dissertation topic: [read topic]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f21e4a4c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f21e4a4c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21e4a4ca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21e4a4c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02d91036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02d91036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02d91036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02d91036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02d91036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02d91036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02d91036c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02d91036c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02d91036c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02d91036c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02d91036c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02d91036c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02d91036c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02d91036c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02d91036c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02d91036c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02d9101e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02d9101e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project has different components to it so I’m going to take the time now to explain the structure a little bit. Most of the work here is based on the Ligand-Transformer, a model developed in the Vendruscolo group which I’ll explain in more detail in a minute. The two major components of the project were what I’m calling here as model extension and model validation. In a few words, in the model extension, I aimed to predict binding kinetic parameters between drug and protein and in the model validation, I apply the model to Medin, an important protein in AD. Then, we’ll go through some conclusions of the work and future directions.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02d91036c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02d91036c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02d91036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202d91036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02d91036c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02d91036c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02d91036c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02d91036c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02d91036c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02d91036c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202d91036c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202d91036c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just to show a little bit about the dataset we found. Around 3537 complexes in total were used in the study from two main sources, KIND and Fedorov et al. These datasets were compiled from around 30 sources combined. Here are some of the distributions of the parameters and the correlations between these binding kinetics parameters. We can see a strong correlation between pKD and pKon, </a:t>
            </a:r>
            <a:r>
              <a:rPr lang="en-GB"/>
              <a:t>which</a:t>
            </a:r>
            <a:r>
              <a:rPr lang="en-GB"/>
              <a:t> indicates that </a:t>
            </a:r>
            <a:r>
              <a:rPr lang="en-GB"/>
              <a:t>high</a:t>
            </a:r>
            <a:r>
              <a:rPr lang="en-GB"/>
              <a:t> </a:t>
            </a:r>
            <a:r>
              <a:rPr lang="en-GB"/>
              <a:t>binding</a:t>
            </a:r>
            <a:r>
              <a:rPr lang="en-GB"/>
              <a:t> affinity is related to rapid binding drug rates.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02d91036c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02d91036c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also had some meta data about the </a:t>
            </a:r>
            <a:r>
              <a:rPr lang="en-GB"/>
              <a:t>experiments, including the type of protein used in the assay as well as the type of experiment used. Some of these didn’t have the accompanying information, and were labelled as “unknown”. I want to especially draw your attention to the difference in distribution of hte parameters according to the different assay types here. We cna see the type of experiment seems to have a role in the prediction of the parameters. Overall, this information was used to split the data into stratified folds for cross-validation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02d91036c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02d91036c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02d91036c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02d91036c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02d91036c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02d91036c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02d91036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02d91036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Protein structure prediction has been a long-standing challenge in computational biology. Recently, AlphaFold2 was able to predict structures in the protein databank with high accuracy. Thus, with a deep learning method with fast protein structure prediction, the prediction of molecules that can bind to this protein, is facilitated. As I mentioned earlier, the Vendruscolo group did just this. Based on some of the AlphaFold architecture, the Ligand-Transformer uses encodings from AlphaFold2 and GraphMVP, a pre-training framework to encode molecule representations, the model predicts the </a:t>
            </a:r>
            <a:r>
              <a:rPr lang="en-GB"/>
              <a:t>binding</a:t>
            </a:r>
            <a:r>
              <a:rPr lang="en-GB"/>
              <a:t> of proteins to small molecules.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202d91036c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202d91036c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202d91036c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202d91036c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21e4a4c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f21e4a4c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202d91036c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202d91036c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02d91036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02d91036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02d91036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02d91036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I’ll define some important concepts that I’ll refer to throughout the presentation. A common way to measure how well a drug or molecule will bind to its target is through binding affinity, or pKD. This value is defined as the difference between pKoff and pKon. So, in an assay, the pKoff value would refer to the rate at which a drug dissociates from a protein and pKon is the rate at which a drug binds to a protein. The original Ligand-Transformer implementation, and many other predictors in the literature, only predict pKD. </a:t>
            </a:r>
            <a:r>
              <a:rPr lang="en-GB"/>
              <a:t>However, this doesn’t show us the full picture. There are many different combinations of pkon and pkoff that will yield the same pkd value. Additionally, drug efficacy is more closely related to pKoff than to pKD. So for instance, many drugs will be screened because they have high pKD values but won’t get through later stages of clinical trials because they have a very fast binding rate but also a fairly fast unbinding rate, so the drug doesn’t act for long. In some cases, drugs can have toxic side effects and we want to control for having a slightly lower binding rate so it doesn’t cause more harm than is helpful. Additionally, pKon can be controlled for depending on whether the target disease is chronic or acute and we want the drug to act very fast or have slower term effects.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Therefore, it is crucial to have a prior idea of these binding kinetics parameters when selecting candidate compounds for drug discovery. Currently, there are very few efficient models that can predict these parameters for multi-target cases. Most predictors use methods that takes months or get predictions on and focus on a specific protein case study for prediction.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02d91036c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02d91036c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that we’ve defined some key terms, I’ll explain the Ligand-Transformer architecture a little bit more. As mentioned previously, the ligand transformer uses protein representations from AlphaFold2 and molecule representations from GraphMVP. The first stage of the model is to re-encode these representations using a combination of fully connected layers and transformer layers. Then, the model uses transformer blocks with self-attention layers with a pair bias. This just </a:t>
            </a:r>
            <a:r>
              <a:rPr lang="en-GB"/>
              <a:t>means</a:t>
            </a:r>
            <a:r>
              <a:rPr lang="en-GB"/>
              <a:t> there is an exchange of information between the protein and the molecule representations so a complex representation can be formed. Now, I want to draw your attention to the last block of the network: the prediction heads. In the original LT implementation, there are two major predictions heads: the distance head, which predicts the distance between the atoms of the protein and the molecules; and the affinity head, with predicts the binding affinity, pkD of the complex.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very simple terms, what I did was to add another prediction head to the model. I’ll refer to this as the Kinetics Head for the remaining of the presentation. This head follows a very similar architecture to the Affinity head with the exception of the output layer, which has 2 nodes to predict two values: pKon and pKoff.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02d91036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02d91036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this problem and the already </a:t>
            </a:r>
            <a:r>
              <a:rPr lang="en-GB"/>
              <a:t>existing</a:t>
            </a:r>
            <a:r>
              <a:rPr lang="en-GB"/>
              <a:t> model architecture, the project had three main aims: </a:t>
            </a:r>
            <a:endParaRPr/>
          </a:p>
          <a:p>
            <a:pPr indent="0" lvl="0" marL="0" rtl="0" algn="l">
              <a:spcBef>
                <a:spcPts val="0"/>
              </a:spcBef>
              <a:spcAft>
                <a:spcPts val="0"/>
              </a:spcAft>
              <a:buNone/>
            </a:pPr>
            <a:r>
              <a:rPr lang="en-GB"/>
              <a:t>We started this without a proper dataset in mind and so part of my internship was spent looking for experimental data on these three parameters: pKd, pKoff and pKon. Because it is very expensive and time-consuming to perform these experiments, datasets on these are scarce. However, I managed to find some data and we were </a:t>
            </a:r>
            <a:r>
              <a:rPr lang="en-GB"/>
              <a:t>happy</a:t>
            </a:r>
            <a:r>
              <a:rPr lang="en-GB"/>
              <a:t> to proceed with the project. The data is a collection from many different studies and because of the nature of these studies, many drugs are tested to the same protein and the same protein was tested against many drugs. This means it’s almost impossible to have unseen protein and ligand in the validation sets. Therefore, we did a preliminary test to see if we could predict the complexes still in the dataset, even </a:t>
            </a:r>
            <a:r>
              <a:rPr lang="en-GB"/>
              <a:t>though some information about the complex was already in the training set. Thereafter, we got creative and came up with some ways to test how well the Kinetics head performed on unseen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02d91036c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02d91036c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02d91036c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02d91036c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nature.com/articles/s41586-021-03819-2" TargetMode="External"/><Relationship Id="rId4" Type="http://schemas.openxmlformats.org/officeDocument/2006/relationships/hyperlink" Target="https://www.biorxiv.org/content/10.1101/2023.11.27.568880v1.full.pdf" TargetMode="External"/><Relationship Id="rId9" Type="http://schemas.openxmlformats.org/officeDocument/2006/relationships/hyperlink" Target="https://www.nature.com/articles/srep45224" TargetMode="External"/><Relationship Id="rId5" Type="http://schemas.openxmlformats.org/officeDocument/2006/relationships/hyperlink" Target="https://www.sciencedirect.com/science/article/pii/S2451945621000039" TargetMode="External"/><Relationship Id="rId6" Type="http://schemas.openxmlformats.org/officeDocument/2006/relationships/hyperlink" Target="https://pubmed.ncbi.nlm.nih.gov/33183000/" TargetMode="External"/><Relationship Id="rId7" Type="http://schemas.openxmlformats.org/officeDocument/2006/relationships/hyperlink" Target="https://pubs.rsc.org/en/content/articlelanding/2020/md/d0md00178c" TargetMode="External"/><Relationship Id="rId8" Type="http://schemas.openxmlformats.org/officeDocument/2006/relationships/hyperlink" Target="https://www.nature.com/articles/s41586-022-05440-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p:nvPr/>
        </p:nvSpPr>
        <p:spPr>
          <a:xfrm>
            <a:off x="0" y="-1"/>
            <a:ext cx="9144000" cy="72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 name="Google Shape;87;p13"/>
          <p:cNvSpPr txBox="1"/>
          <p:nvPr>
            <p:ph type="ctrTitle"/>
          </p:nvPr>
        </p:nvSpPr>
        <p:spPr>
          <a:xfrm>
            <a:off x="238800" y="1582275"/>
            <a:ext cx="8666400" cy="1092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900">
                <a:latin typeface="Merriweather"/>
                <a:ea typeface="Merriweather"/>
                <a:cs typeface="Merriweather"/>
                <a:sym typeface="Merriweather"/>
              </a:rPr>
              <a:t>Sequence-based Binding Kinetics Prediction: A Case Study of Medin </a:t>
            </a:r>
            <a:endParaRPr sz="2900">
              <a:latin typeface="Merriweather"/>
              <a:ea typeface="Merriweather"/>
              <a:cs typeface="Merriweather"/>
              <a:sym typeface="Merriweather"/>
            </a:endParaRPr>
          </a:p>
        </p:txBody>
      </p:sp>
      <p:sp>
        <p:nvSpPr>
          <p:cNvPr id="88" name="Google Shape;88;p13"/>
          <p:cNvSpPr txBox="1"/>
          <p:nvPr>
            <p:ph idx="1" type="subTitle"/>
          </p:nvPr>
        </p:nvSpPr>
        <p:spPr>
          <a:xfrm>
            <a:off x="793877" y="2870950"/>
            <a:ext cx="7688100" cy="541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35"/>
              <a:buNone/>
            </a:pPr>
            <a:r>
              <a:rPr lang="en-GB" sz="1660">
                <a:solidFill>
                  <a:srgbClr val="000000"/>
                </a:solidFill>
                <a:latin typeface="Merriweather Light"/>
                <a:ea typeface="Merriweather Light"/>
                <a:cs typeface="Merriweather Light"/>
                <a:sym typeface="Merriweather Light"/>
              </a:rPr>
              <a:t>Carolina Moretti Ierardi</a:t>
            </a:r>
            <a:endParaRPr sz="1660">
              <a:solidFill>
                <a:srgbClr val="000000"/>
              </a:solidFill>
              <a:latin typeface="Merriweather Light"/>
              <a:ea typeface="Merriweather Light"/>
              <a:cs typeface="Merriweather Light"/>
              <a:sym typeface="Merriweather Light"/>
            </a:endParaRPr>
          </a:p>
          <a:p>
            <a:pPr indent="0" lvl="0" marL="0" rtl="0" algn="ctr">
              <a:lnSpc>
                <a:spcPct val="80000"/>
              </a:lnSpc>
              <a:spcBef>
                <a:spcPts val="0"/>
              </a:spcBef>
              <a:spcAft>
                <a:spcPts val="0"/>
              </a:spcAft>
              <a:buSzPts val="935"/>
              <a:buNone/>
            </a:pPr>
            <a:r>
              <a:t/>
            </a:r>
            <a:endParaRPr sz="1660"/>
          </a:p>
          <a:p>
            <a:pPr indent="0" lvl="0" marL="0" rtl="0" algn="ctr">
              <a:lnSpc>
                <a:spcPct val="80000"/>
              </a:lnSpc>
              <a:spcBef>
                <a:spcPts val="0"/>
              </a:spcBef>
              <a:spcAft>
                <a:spcPts val="0"/>
              </a:spcAft>
              <a:buSzPts val="935"/>
              <a:buNone/>
            </a:pPr>
            <a:r>
              <a:rPr lang="en-GB" sz="1560">
                <a:solidFill>
                  <a:srgbClr val="000000"/>
                </a:solidFill>
                <a:latin typeface="Lato Light"/>
                <a:ea typeface="Lato Light"/>
                <a:cs typeface="Lato Light"/>
                <a:sym typeface="Lato Light"/>
              </a:rPr>
              <a:t>Vendruscolo Group</a:t>
            </a:r>
            <a:endParaRPr sz="1560">
              <a:solidFill>
                <a:srgbClr val="000000"/>
              </a:solidFill>
              <a:latin typeface="Lato Light"/>
              <a:ea typeface="Lato Light"/>
              <a:cs typeface="Lato Light"/>
              <a:sym typeface="Lato Light"/>
            </a:endParaRPr>
          </a:p>
        </p:txBody>
      </p:sp>
      <p:pic>
        <p:nvPicPr>
          <p:cNvPr id="89" name="Google Shape;89;p13"/>
          <p:cNvPicPr preferRelativeResize="0"/>
          <p:nvPr/>
        </p:nvPicPr>
        <p:blipFill rotWithShape="1">
          <a:blip r:embed="rId3">
            <a:alphaModFix/>
          </a:blip>
          <a:srcRect b="36303" l="0" r="0" t="33915"/>
          <a:stretch/>
        </p:blipFill>
        <p:spPr>
          <a:xfrm>
            <a:off x="0" y="480850"/>
            <a:ext cx="3041377" cy="603726"/>
          </a:xfrm>
          <a:prstGeom prst="rect">
            <a:avLst/>
          </a:prstGeom>
          <a:noFill/>
          <a:ln>
            <a:noFill/>
          </a:ln>
        </p:spPr>
      </p:pic>
      <p:grpSp>
        <p:nvGrpSpPr>
          <p:cNvPr id="90" name="Google Shape;90;p13"/>
          <p:cNvGrpSpPr/>
          <p:nvPr/>
        </p:nvGrpSpPr>
        <p:grpSpPr>
          <a:xfrm>
            <a:off x="822125" y="1190625"/>
            <a:ext cx="777000" cy="44100"/>
            <a:chOff x="822125" y="1190625"/>
            <a:chExt cx="777000" cy="44100"/>
          </a:xfrm>
        </p:grpSpPr>
        <p:sp>
          <p:nvSpPr>
            <p:cNvPr id="91" name="Google Shape;91;p13"/>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2" name="Google Shape;92;p13"/>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6" name="Shape 196"/>
        <p:cNvGrpSpPr/>
        <p:nvPr/>
      </p:nvGrpSpPr>
      <p:grpSpPr>
        <a:xfrm>
          <a:off x="0" y="0"/>
          <a:ext cx="0" cy="0"/>
          <a:chOff x="0" y="0"/>
          <a:chExt cx="0" cy="0"/>
        </a:xfrm>
      </p:grpSpPr>
      <p:sp>
        <p:nvSpPr>
          <p:cNvPr id="197" name="Google Shape;197;p22"/>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22"/>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99" name="Google Shape;199;p22"/>
          <p:cNvGrpSpPr/>
          <p:nvPr/>
        </p:nvGrpSpPr>
        <p:grpSpPr>
          <a:xfrm>
            <a:off x="822125" y="1190625"/>
            <a:ext cx="777000" cy="44100"/>
            <a:chOff x="822125" y="1190625"/>
            <a:chExt cx="777000" cy="44100"/>
          </a:xfrm>
        </p:grpSpPr>
        <p:sp>
          <p:nvSpPr>
            <p:cNvPr id="200" name="Google Shape;200;p22"/>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1" name="Google Shape;201;p22"/>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02" name="Google Shape;202;p22"/>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2400">
                <a:solidFill>
                  <a:schemeClr val="dk2"/>
                </a:solidFill>
                <a:latin typeface="Lato"/>
                <a:ea typeface="Lato"/>
                <a:cs typeface="Lato"/>
                <a:sym typeface="Lato"/>
              </a:rPr>
              <a:t>2</a:t>
            </a:r>
            <a:r>
              <a:rPr b="1" lang="en-GB" sz="2400">
                <a:solidFill>
                  <a:schemeClr val="dk2"/>
                </a:solidFill>
                <a:latin typeface="Lato"/>
                <a:ea typeface="Lato"/>
                <a:cs typeface="Lato"/>
                <a:sym typeface="Lato"/>
              </a:rPr>
              <a:t>.   Predict binding kinetics for unseen drug and targets</a:t>
            </a:r>
            <a:endParaRPr b="1" sz="2400">
              <a:solidFill>
                <a:schemeClr val="dk2"/>
              </a:solidFill>
              <a:latin typeface="Lato"/>
              <a:ea typeface="Lato"/>
              <a:cs typeface="Lato"/>
              <a:sym typeface="Lato"/>
            </a:endParaRPr>
          </a:p>
          <a:p>
            <a:pPr indent="0" lvl="0" marL="0" rtl="0" algn="l">
              <a:lnSpc>
                <a:spcPct val="150000"/>
              </a:lnSpc>
              <a:spcBef>
                <a:spcPts val="1200"/>
              </a:spcBef>
              <a:spcAft>
                <a:spcPts val="1200"/>
              </a:spcAft>
              <a:buNone/>
            </a:pPr>
            <a:r>
              <a:t/>
            </a:r>
            <a:endParaRPr b="1" sz="2400">
              <a:solidFill>
                <a:schemeClr val="dk2"/>
              </a:solidFill>
              <a:latin typeface="Lato"/>
              <a:ea typeface="Lato"/>
              <a:cs typeface="Lato"/>
              <a:sym typeface="Lato"/>
            </a:endParaRPr>
          </a:p>
        </p:txBody>
      </p:sp>
      <p:sp>
        <p:nvSpPr>
          <p:cNvPr id="203" name="Google Shape;203;p22"/>
          <p:cNvSpPr txBox="1"/>
          <p:nvPr>
            <p:ph idx="1" type="body"/>
          </p:nvPr>
        </p:nvSpPr>
        <p:spPr>
          <a:xfrm>
            <a:off x="514150" y="1190625"/>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Binding affinity prediction methods for KIND and PDBbind</a:t>
            </a:r>
            <a:endParaRPr/>
          </a:p>
        </p:txBody>
      </p:sp>
      <p:sp>
        <p:nvSpPr>
          <p:cNvPr id="204" name="Google Shape;204;p22"/>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pic>
        <p:nvPicPr>
          <p:cNvPr id="205" name="Google Shape;205;p22"/>
          <p:cNvPicPr preferRelativeResize="0"/>
          <p:nvPr/>
        </p:nvPicPr>
        <p:blipFill>
          <a:blip r:embed="rId3">
            <a:alphaModFix/>
          </a:blip>
          <a:stretch>
            <a:fillRect/>
          </a:stretch>
        </p:blipFill>
        <p:spPr>
          <a:xfrm>
            <a:off x="1463437" y="1532075"/>
            <a:ext cx="5790124" cy="3253825"/>
          </a:xfrm>
          <a:prstGeom prst="rect">
            <a:avLst/>
          </a:prstGeom>
          <a:noFill/>
          <a:ln>
            <a:noFill/>
          </a:ln>
        </p:spPr>
      </p:pic>
      <p:sp>
        <p:nvSpPr>
          <p:cNvPr id="206" name="Google Shape;206;p22"/>
          <p:cNvSpPr txBox="1"/>
          <p:nvPr>
            <p:ph idx="1" type="body"/>
          </p:nvPr>
        </p:nvSpPr>
        <p:spPr>
          <a:xfrm>
            <a:off x="514150"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Affinity Head and Kinetics Head predict binding affinity for KIND and PDBbind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2" name="Google Shape;212;p23"/>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13" name="Google Shape;213;p23"/>
          <p:cNvGrpSpPr/>
          <p:nvPr/>
        </p:nvGrpSpPr>
        <p:grpSpPr>
          <a:xfrm>
            <a:off x="822125" y="1190625"/>
            <a:ext cx="777000" cy="44100"/>
            <a:chOff x="822125" y="1190625"/>
            <a:chExt cx="777000" cy="44100"/>
          </a:xfrm>
        </p:grpSpPr>
        <p:sp>
          <p:nvSpPr>
            <p:cNvPr id="214" name="Google Shape;214;p23"/>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 name="Google Shape;215;p23"/>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16" name="Google Shape;216;p23"/>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400">
                <a:solidFill>
                  <a:schemeClr val="dk2"/>
                </a:solidFill>
                <a:latin typeface="Lato"/>
                <a:ea typeface="Lato"/>
                <a:cs typeface="Lato"/>
                <a:sym typeface="Lato"/>
              </a:rPr>
              <a:t>2</a:t>
            </a:r>
            <a:r>
              <a:rPr b="1" lang="en-GB" sz="2400">
                <a:solidFill>
                  <a:schemeClr val="dk2"/>
                </a:solidFill>
                <a:latin typeface="Lato"/>
                <a:ea typeface="Lato"/>
                <a:cs typeface="Lato"/>
                <a:sym typeface="Lato"/>
              </a:rPr>
              <a:t>.  </a:t>
            </a:r>
            <a:r>
              <a:rPr b="1" lang="en-GB" sz="2400">
                <a:solidFill>
                  <a:schemeClr val="dk2"/>
                </a:solidFill>
                <a:latin typeface="Lato"/>
                <a:ea typeface="Lato"/>
                <a:cs typeface="Lato"/>
                <a:sym typeface="Lato"/>
              </a:rPr>
              <a:t> Predict binding kinetics for unseen drug and targets</a:t>
            </a:r>
            <a:endParaRPr b="1" sz="2400">
              <a:solidFill>
                <a:schemeClr val="dk2"/>
              </a:solidFill>
              <a:latin typeface="Lato"/>
              <a:ea typeface="Lato"/>
              <a:cs typeface="Lato"/>
              <a:sym typeface="Lato"/>
            </a:endParaRPr>
          </a:p>
        </p:txBody>
      </p:sp>
      <p:sp>
        <p:nvSpPr>
          <p:cNvPr id="217" name="Google Shape;217;p23"/>
          <p:cNvSpPr txBox="1"/>
          <p:nvPr>
            <p:ph idx="1" type="body"/>
          </p:nvPr>
        </p:nvSpPr>
        <p:spPr>
          <a:xfrm>
            <a:off x="514150" y="1190625"/>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Independent test set used for validation (Berger et al. 2021)</a:t>
            </a:r>
            <a:endParaRPr/>
          </a:p>
        </p:txBody>
      </p:sp>
      <p:sp>
        <p:nvSpPr>
          <p:cNvPr id="218" name="Google Shape;218;p23"/>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
        <p:nvSpPr>
          <p:cNvPr id="219" name="Google Shape;219;p23"/>
          <p:cNvSpPr txBox="1"/>
          <p:nvPr>
            <p:ph idx="1" type="body"/>
          </p:nvPr>
        </p:nvSpPr>
        <p:spPr>
          <a:xfrm>
            <a:off x="666550"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Kinetics Head does not yet have consistent prediction accuracies for all proteins</a:t>
            </a:r>
            <a:endParaRPr/>
          </a:p>
        </p:txBody>
      </p:sp>
      <p:pic>
        <p:nvPicPr>
          <p:cNvPr id="220" name="Google Shape;220;p23"/>
          <p:cNvPicPr preferRelativeResize="0"/>
          <p:nvPr/>
        </p:nvPicPr>
        <p:blipFill rotWithShape="1">
          <a:blip r:embed="rId3">
            <a:alphaModFix/>
          </a:blip>
          <a:srcRect b="0" l="0" r="0" t="0"/>
          <a:stretch/>
        </p:blipFill>
        <p:spPr>
          <a:xfrm>
            <a:off x="1340675" y="3194450"/>
            <a:ext cx="6266900" cy="1566725"/>
          </a:xfrm>
          <a:prstGeom prst="rect">
            <a:avLst/>
          </a:prstGeom>
          <a:noFill/>
          <a:ln>
            <a:noFill/>
          </a:ln>
        </p:spPr>
      </p:pic>
      <p:pic>
        <p:nvPicPr>
          <p:cNvPr id="221" name="Google Shape;221;p23"/>
          <p:cNvPicPr preferRelativeResize="0"/>
          <p:nvPr/>
        </p:nvPicPr>
        <p:blipFill>
          <a:blip r:embed="rId4">
            <a:alphaModFix/>
          </a:blip>
          <a:stretch>
            <a:fillRect/>
          </a:stretch>
        </p:blipFill>
        <p:spPr>
          <a:xfrm>
            <a:off x="1340675" y="1527075"/>
            <a:ext cx="6266900" cy="156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sp>
        <p:nvSpPr>
          <p:cNvPr id="226" name="Google Shape;226;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900">
                <a:solidFill>
                  <a:schemeClr val="dk2"/>
                </a:solidFill>
                <a:latin typeface="Merriweather"/>
                <a:ea typeface="Merriweather"/>
                <a:cs typeface="Merriweather"/>
                <a:sym typeface="Merriweather"/>
              </a:rPr>
              <a:t>A Case Study of Medin</a:t>
            </a:r>
            <a:endParaRPr sz="2900">
              <a:solidFill>
                <a:schemeClr val="dk2"/>
              </a:solidFill>
              <a:latin typeface="Merriweather"/>
              <a:ea typeface="Merriweather"/>
              <a:cs typeface="Merriweather"/>
              <a:sym typeface="Merriweather"/>
            </a:endParaRPr>
          </a:p>
        </p:txBody>
      </p:sp>
      <p:grpSp>
        <p:nvGrpSpPr>
          <p:cNvPr id="227" name="Google Shape;227;p24"/>
          <p:cNvGrpSpPr/>
          <p:nvPr/>
        </p:nvGrpSpPr>
        <p:grpSpPr>
          <a:xfrm>
            <a:off x="822125" y="1190625"/>
            <a:ext cx="777000" cy="44100"/>
            <a:chOff x="822125" y="1190625"/>
            <a:chExt cx="777000" cy="44100"/>
          </a:xfrm>
        </p:grpSpPr>
        <p:sp>
          <p:nvSpPr>
            <p:cNvPr id="228" name="Google Shape;228;p24"/>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9" name="Google Shape;229;p24"/>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3" name="Shape 233"/>
        <p:cNvGrpSpPr/>
        <p:nvPr/>
      </p:nvGrpSpPr>
      <p:grpSpPr>
        <a:xfrm>
          <a:off x="0" y="0"/>
          <a:ext cx="0" cy="0"/>
          <a:chOff x="0" y="0"/>
          <a:chExt cx="0" cy="0"/>
        </a:xfrm>
      </p:grpSpPr>
      <p:sp>
        <p:nvSpPr>
          <p:cNvPr id="234" name="Google Shape;234;p25"/>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5" name="Google Shape;235;p25"/>
          <p:cNvSpPr txBox="1"/>
          <p:nvPr>
            <p:ph idx="1" type="body"/>
          </p:nvPr>
        </p:nvSpPr>
        <p:spPr>
          <a:xfrm>
            <a:off x="727650" y="1568625"/>
            <a:ext cx="7688700" cy="22611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Medin is an amyloid protein, which aggregates in less than 50 hours </a:t>
            </a:r>
            <a:r>
              <a:rPr i="1" lang="en-GB"/>
              <a:t>in vitro</a:t>
            </a:r>
            <a:endParaRPr i="1"/>
          </a:p>
          <a:p>
            <a:pPr indent="-311150" lvl="0" marL="457200" rtl="0" algn="l">
              <a:lnSpc>
                <a:spcPct val="200000"/>
              </a:lnSpc>
              <a:spcBef>
                <a:spcPts val="0"/>
              </a:spcBef>
              <a:spcAft>
                <a:spcPts val="0"/>
              </a:spcAft>
              <a:buSzPts val="1300"/>
              <a:buChar char="●"/>
            </a:pPr>
            <a:r>
              <a:rPr lang="en-GB"/>
              <a:t>The protein is associated with vascular dementia </a:t>
            </a:r>
            <a:endParaRPr/>
          </a:p>
          <a:p>
            <a:pPr indent="-311150" lvl="0" marL="457200" rtl="0" algn="l">
              <a:lnSpc>
                <a:spcPct val="200000"/>
              </a:lnSpc>
              <a:spcBef>
                <a:spcPts val="0"/>
              </a:spcBef>
              <a:spcAft>
                <a:spcPts val="0"/>
              </a:spcAft>
              <a:buSzPts val="1300"/>
              <a:buChar char="●"/>
            </a:pPr>
            <a:r>
              <a:rPr lang="en-GB"/>
              <a:t>Co-aggregated with amyloid-β  (Aβ) in Alzheimer’s disease (AD);</a:t>
            </a:r>
            <a:endParaRPr/>
          </a:p>
          <a:p>
            <a:pPr indent="-311150" lvl="0" marL="457200" rtl="0" algn="l">
              <a:lnSpc>
                <a:spcPct val="200000"/>
              </a:lnSpc>
              <a:spcBef>
                <a:spcPts val="0"/>
              </a:spcBef>
              <a:spcAft>
                <a:spcPts val="0"/>
              </a:spcAft>
              <a:buSzPts val="1300"/>
              <a:buChar char="●"/>
            </a:pPr>
            <a:r>
              <a:rPr lang="en-GB"/>
              <a:t>Medin expression levels are correlated with severity of vascular A</a:t>
            </a:r>
            <a:r>
              <a:rPr lang="en-GB"/>
              <a:t>β in AD</a:t>
            </a:r>
            <a:endParaRPr/>
          </a:p>
          <a:p>
            <a:pPr indent="-311150" lvl="0" marL="457200" rtl="0" algn="l">
              <a:lnSpc>
                <a:spcPct val="200000"/>
              </a:lnSpc>
              <a:spcBef>
                <a:spcPts val="0"/>
              </a:spcBef>
              <a:spcAft>
                <a:spcPts val="0"/>
              </a:spcAft>
              <a:buSzPts val="1300"/>
              <a:buChar char="●"/>
            </a:pPr>
            <a:r>
              <a:rPr lang="en-GB"/>
              <a:t>No available drugs targeting medin </a:t>
            </a:r>
            <a:endParaRPr/>
          </a:p>
        </p:txBody>
      </p:sp>
      <p:sp>
        <p:nvSpPr>
          <p:cNvPr id="236" name="Google Shape;236;p25"/>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37" name="Google Shape;237;p25"/>
          <p:cNvGrpSpPr/>
          <p:nvPr/>
        </p:nvGrpSpPr>
        <p:grpSpPr>
          <a:xfrm>
            <a:off x="822125" y="1190625"/>
            <a:ext cx="777000" cy="44100"/>
            <a:chOff x="822125" y="1190625"/>
            <a:chExt cx="777000" cy="44100"/>
          </a:xfrm>
        </p:grpSpPr>
        <p:sp>
          <p:nvSpPr>
            <p:cNvPr id="238" name="Google Shape;238;p25"/>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9" name="Google Shape;239;p25"/>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40" name="Google Shape;240;p25"/>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Lato"/>
                <a:ea typeface="Lato"/>
                <a:cs typeface="Lato"/>
                <a:sym typeface="Lato"/>
              </a:rPr>
              <a:t>Background &amp; Motivation</a:t>
            </a:r>
            <a:endParaRPr b="1" sz="2400">
              <a:latin typeface="Lato"/>
              <a:ea typeface="Lato"/>
              <a:cs typeface="Lato"/>
              <a:sym typeface="Lato"/>
            </a:endParaRPr>
          </a:p>
        </p:txBody>
      </p:sp>
      <p:sp>
        <p:nvSpPr>
          <p:cNvPr id="241" name="Google Shape;241;p25"/>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5" name="Shape 245"/>
        <p:cNvGrpSpPr/>
        <p:nvPr/>
      </p:nvGrpSpPr>
      <p:grpSpPr>
        <a:xfrm>
          <a:off x="0" y="0"/>
          <a:ext cx="0" cy="0"/>
          <a:chOff x="0" y="0"/>
          <a:chExt cx="0" cy="0"/>
        </a:xfrm>
      </p:grpSpPr>
      <p:sp>
        <p:nvSpPr>
          <p:cNvPr id="246" name="Google Shape;246;p26"/>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26"/>
          <p:cNvSpPr txBox="1"/>
          <p:nvPr>
            <p:ph idx="1" type="body"/>
          </p:nvPr>
        </p:nvSpPr>
        <p:spPr>
          <a:xfrm>
            <a:off x="727650" y="1568625"/>
            <a:ext cx="7688700" cy="25590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AutoNum type="arabicPeriod"/>
            </a:pPr>
            <a:r>
              <a:rPr lang="en-GB"/>
              <a:t>Explore the structure of Medin</a:t>
            </a:r>
            <a:endParaRPr/>
          </a:p>
          <a:p>
            <a:pPr indent="-311150" lvl="0" marL="457200" rtl="0" algn="l">
              <a:lnSpc>
                <a:spcPct val="200000"/>
              </a:lnSpc>
              <a:spcBef>
                <a:spcPts val="0"/>
              </a:spcBef>
              <a:spcAft>
                <a:spcPts val="0"/>
              </a:spcAft>
              <a:buSzPts val="1300"/>
              <a:buAutoNum type="arabicPeriod"/>
            </a:pPr>
            <a:r>
              <a:rPr lang="en-GB"/>
              <a:t>Select 30 molecules with high binding affinity to Medin, to be tested </a:t>
            </a:r>
            <a:r>
              <a:rPr lang="en-GB"/>
              <a:t>experimentally </a:t>
            </a:r>
            <a:r>
              <a:rPr i="1" lang="en-GB"/>
              <a:t>in vitro</a:t>
            </a:r>
            <a:endParaRPr i="1"/>
          </a:p>
          <a:p>
            <a:pPr indent="-311150" lvl="0" marL="457200" rtl="0" algn="l">
              <a:lnSpc>
                <a:spcPct val="200000"/>
              </a:lnSpc>
              <a:spcBef>
                <a:spcPts val="0"/>
              </a:spcBef>
              <a:spcAft>
                <a:spcPts val="0"/>
              </a:spcAft>
              <a:buSzPts val="1300"/>
              <a:buAutoNum type="arabicPeriod"/>
            </a:pPr>
            <a:r>
              <a:rPr lang="en-GB"/>
              <a:t>Characterise binding of these molecules to Medin</a:t>
            </a:r>
            <a:endParaRPr/>
          </a:p>
          <a:p>
            <a:pPr indent="-298450" lvl="1" marL="914400" rtl="0" algn="l">
              <a:lnSpc>
                <a:spcPct val="200000"/>
              </a:lnSpc>
              <a:spcBef>
                <a:spcPts val="0"/>
              </a:spcBef>
              <a:spcAft>
                <a:spcPts val="0"/>
              </a:spcAft>
              <a:buSzPts val="1100"/>
              <a:buAutoNum type="alphaLcPeriod"/>
            </a:pPr>
            <a:r>
              <a:rPr lang="en-GB"/>
              <a:t>Binding site analysis</a:t>
            </a:r>
            <a:endParaRPr/>
          </a:p>
          <a:p>
            <a:pPr indent="-298450" lvl="1" marL="914400" rtl="0" algn="l">
              <a:lnSpc>
                <a:spcPct val="200000"/>
              </a:lnSpc>
              <a:spcBef>
                <a:spcPts val="0"/>
              </a:spcBef>
              <a:spcAft>
                <a:spcPts val="0"/>
              </a:spcAft>
              <a:buSzPts val="1100"/>
              <a:buAutoNum type="alphaLcPeriod"/>
            </a:pPr>
            <a:r>
              <a:rPr lang="en-GB"/>
              <a:t>Molecular descriptors of strong binders</a:t>
            </a:r>
            <a:endParaRPr/>
          </a:p>
          <a:p>
            <a:pPr indent="-298450" lvl="1" marL="914400" rtl="0" algn="l">
              <a:lnSpc>
                <a:spcPct val="200000"/>
              </a:lnSpc>
              <a:spcBef>
                <a:spcPts val="0"/>
              </a:spcBef>
              <a:spcAft>
                <a:spcPts val="0"/>
              </a:spcAft>
              <a:buSzPts val="1100"/>
              <a:buAutoNum type="alphaLcPeriod"/>
            </a:pPr>
            <a:r>
              <a:rPr lang="en-GB"/>
              <a:t>Specificity analysis</a:t>
            </a:r>
            <a:endParaRPr/>
          </a:p>
        </p:txBody>
      </p:sp>
      <p:sp>
        <p:nvSpPr>
          <p:cNvPr id="248" name="Google Shape;248;p26"/>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49" name="Google Shape;249;p26"/>
          <p:cNvGrpSpPr/>
          <p:nvPr/>
        </p:nvGrpSpPr>
        <p:grpSpPr>
          <a:xfrm>
            <a:off x="822125" y="1190625"/>
            <a:ext cx="777000" cy="44100"/>
            <a:chOff x="822125" y="1190625"/>
            <a:chExt cx="777000" cy="44100"/>
          </a:xfrm>
        </p:grpSpPr>
        <p:sp>
          <p:nvSpPr>
            <p:cNvPr id="250" name="Google Shape;250;p26"/>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1" name="Google Shape;251;p26"/>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52" name="Google Shape;252;p26"/>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latin typeface="Lato"/>
                <a:ea typeface="Lato"/>
                <a:cs typeface="Lato"/>
                <a:sym typeface="Lato"/>
              </a:rPr>
              <a:t>Aims</a:t>
            </a:r>
            <a:endParaRPr b="1" sz="2400">
              <a:solidFill>
                <a:schemeClr val="dk2"/>
              </a:solidFill>
              <a:latin typeface="Lato"/>
              <a:ea typeface="Lato"/>
              <a:cs typeface="Lato"/>
              <a:sym typeface="Lato"/>
            </a:endParaRPr>
          </a:p>
        </p:txBody>
      </p:sp>
      <p:sp>
        <p:nvSpPr>
          <p:cNvPr id="253" name="Google Shape;253;p26"/>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7" name="Shape 257"/>
        <p:cNvGrpSpPr/>
        <p:nvPr/>
      </p:nvGrpSpPr>
      <p:grpSpPr>
        <a:xfrm>
          <a:off x="0" y="0"/>
          <a:ext cx="0" cy="0"/>
          <a:chOff x="0" y="0"/>
          <a:chExt cx="0" cy="0"/>
        </a:xfrm>
      </p:grpSpPr>
      <p:sp>
        <p:nvSpPr>
          <p:cNvPr id="258" name="Google Shape;258;p27"/>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9" name="Google Shape;259;p27"/>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60" name="Google Shape;260;p27"/>
          <p:cNvGrpSpPr/>
          <p:nvPr/>
        </p:nvGrpSpPr>
        <p:grpSpPr>
          <a:xfrm>
            <a:off x="822125" y="1190625"/>
            <a:ext cx="777000" cy="44100"/>
            <a:chOff x="822125" y="1190625"/>
            <a:chExt cx="777000" cy="44100"/>
          </a:xfrm>
        </p:grpSpPr>
        <p:sp>
          <p:nvSpPr>
            <p:cNvPr id="261" name="Google Shape;261;p27"/>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2" name="Google Shape;262;p27"/>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63" name="Google Shape;263;p27"/>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Lato"/>
              <a:buAutoNum type="arabicPeriod"/>
            </a:pPr>
            <a:r>
              <a:rPr b="1" lang="en-GB" sz="2400">
                <a:solidFill>
                  <a:schemeClr val="dk2"/>
                </a:solidFill>
                <a:latin typeface="Lato"/>
                <a:ea typeface="Lato"/>
                <a:cs typeface="Lato"/>
                <a:sym typeface="Lato"/>
              </a:rPr>
              <a:t>Explore the structure of Medin</a:t>
            </a:r>
            <a:endParaRPr b="1" sz="2400">
              <a:solidFill>
                <a:schemeClr val="dk2"/>
              </a:solidFill>
              <a:latin typeface="Lato"/>
              <a:ea typeface="Lato"/>
              <a:cs typeface="Lato"/>
              <a:sym typeface="Lato"/>
            </a:endParaRPr>
          </a:p>
        </p:txBody>
      </p:sp>
      <p:sp>
        <p:nvSpPr>
          <p:cNvPr id="264" name="Google Shape;264;p27"/>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pic>
        <p:nvPicPr>
          <p:cNvPr id="265" name="Google Shape;265;p27"/>
          <p:cNvPicPr preferRelativeResize="0"/>
          <p:nvPr/>
        </p:nvPicPr>
        <p:blipFill>
          <a:blip r:embed="rId3">
            <a:alphaModFix/>
          </a:blip>
          <a:stretch>
            <a:fillRect/>
          </a:stretch>
        </p:blipFill>
        <p:spPr>
          <a:xfrm>
            <a:off x="558475" y="1750363"/>
            <a:ext cx="7831312" cy="2878999"/>
          </a:xfrm>
          <a:prstGeom prst="rect">
            <a:avLst/>
          </a:prstGeom>
          <a:noFill/>
          <a:ln>
            <a:noFill/>
          </a:ln>
        </p:spPr>
      </p:pic>
      <p:sp>
        <p:nvSpPr>
          <p:cNvPr id="266" name="Google Shape;266;p27"/>
          <p:cNvSpPr txBox="1"/>
          <p:nvPr>
            <p:ph idx="1" type="body"/>
          </p:nvPr>
        </p:nvSpPr>
        <p:spPr>
          <a:xfrm>
            <a:off x="514150" y="46849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Medin has few disordered regions, contrary to the literature</a:t>
            </a:r>
            <a:endParaRPr/>
          </a:p>
        </p:txBody>
      </p:sp>
      <p:sp>
        <p:nvSpPr>
          <p:cNvPr id="267" name="Google Shape;267;p27"/>
          <p:cNvSpPr txBox="1"/>
          <p:nvPr>
            <p:ph idx="1" type="body"/>
          </p:nvPr>
        </p:nvSpPr>
        <p:spPr>
          <a:xfrm>
            <a:off x="514150" y="1290350"/>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IUPred2A for disorder prediction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 name="Shape 271"/>
        <p:cNvGrpSpPr/>
        <p:nvPr/>
      </p:nvGrpSpPr>
      <p:grpSpPr>
        <a:xfrm>
          <a:off x="0" y="0"/>
          <a:ext cx="0" cy="0"/>
          <a:chOff x="0" y="0"/>
          <a:chExt cx="0" cy="0"/>
        </a:xfrm>
      </p:grpSpPr>
      <p:sp>
        <p:nvSpPr>
          <p:cNvPr id="272" name="Google Shape;272;p28"/>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28"/>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74" name="Google Shape;274;p28"/>
          <p:cNvGrpSpPr/>
          <p:nvPr/>
        </p:nvGrpSpPr>
        <p:grpSpPr>
          <a:xfrm>
            <a:off x="822125" y="1190625"/>
            <a:ext cx="777000" cy="44100"/>
            <a:chOff x="822125" y="1190625"/>
            <a:chExt cx="777000" cy="44100"/>
          </a:xfrm>
        </p:grpSpPr>
        <p:sp>
          <p:nvSpPr>
            <p:cNvPr id="275" name="Google Shape;275;p28"/>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6" name="Google Shape;276;p28"/>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77" name="Google Shape;277;p28"/>
          <p:cNvSpPr txBox="1"/>
          <p:nvPr/>
        </p:nvSpPr>
        <p:spPr>
          <a:xfrm>
            <a:off x="128775" y="30732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200">
                <a:solidFill>
                  <a:schemeClr val="dk2"/>
                </a:solidFill>
                <a:latin typeface="Lato"/>
                <a:ea typeface="Lato"/>
                <a:cs typeface="Lato"/>
                <a:sym typeface="Lato"/>
              </a:rPr>
              <a:t>2.    </a:t>
            </a:r>
            <a:r>
              <a:rPr b="1" lang="en-GB" sz="2200">
                <a:solidFill>
                  <a:schemeClr val="dk2"/>
                </a:solidFill>
                <a:latin typeface="Lato"/>
                <a:ea typeface="Lato"/>
                <a:cs typeface="Lato"/>
                <a:sym typeface="Lato"/>
              </a:rPr>
              <a:t>Select 30 molecules with high binding affinity to Medin</a:t>
            </a:r>
            <a:endParaRPr b="1" sz="2200">
              <a:solidFill>
                <a:schemeClr val="dk2"/>
              </a:solidFill>
              <a:latin typeface="Lato"/>
              <a:ea typeface="Lato"/>
              <a:cs typeface="Lato"/>
              <a:sym typeface="Lato"/>
            </a:endParaRPr>
          </a:p>
        </p:txBody>
      </p:sp>
      <p:sp>
        <p:nvSpPr>
          <p:cNvPr id="278" name="Google Shape;278;p28"/>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279" name="Google Shape;279;p28"/>
          <p:cNvSpPr txBox="1"/>
          <p:nvPr>
            <p:ph idx="1" type="body"/>
          </p:nvPr>
        </p:nvSpPr>
        <p:spPr>
          <a:xfrm>
            <a:off x="629775" y="4684975"/>
            <a:ext cx="7688700" cy="404400"/>
          </a:xfrm>
          <a:prstGeom prst="rect">
            <a:avLst/>
          </a:prstGeom>
        </p:spPr>
        <p:txBody>
          <a:bodyPr anchorCtr="0" anchor="ctr" bIns="91425" lIns="91425" spcFirstLastPara="1" rIns="91425" wrap="square" tIns="91425">
            <a:normAutofit/>
          </a:bodyPr>
          <a:lstStyle/>
          <a:p>
            <a:pPr indent="0" lvl="0" marL="0" rtl="0" algn="ctr">
              <a:lnSpc>
                <a:spcPct val="200000"/>
              </a:lnSpc>
              <a:spcBef>
                <a:spcPts val="0"/>
              </a:spcBef>
              <a:spcAft>
                <a:spcPts val="1200"/>
              </a:spcAft>
              <a:buNone/>
            </a:pPr>
            <a:r>
              <a:rPr lang="en-GB"/>
              <a:t>Molecule selection was done </a:t>
            </a:r>
            <a:r>
              <a:rPr lang="en-GB"/>
              <a:t>according</a:t>
            </a:r>
            <a:r>
              <a:rPr lang="en-GB"/>
              <a:t> to predictions in Model 1 and Model 2</a:t>
            </a:r>
            <a:endParaRPr/>
          </a:p>
        </p:txBody>
      </p:sp>
      <p:sp>
        <p:nvSpPr>
          <p:cNvPr id="280" name="Google Shape;280;p28"/>
          <p:cNvSpPr txBox="1"/>
          <p:nvPr>
            <p:ph idx="1" type="body"/>
          </p:nvPr>
        </p:nvSpPr>
        <p:spPr>
          <a:xfrm>
            <a:off x="514150" y="1290350"/>
            <a:ext cx="7688700" cy="810300"/>
          </a:xfrm>
          <a:prstGeom prst="rect">
            <a:avLst/>
          </a:prstGeom>
        </p:spPr>
        <p:txBody>
          <a:bodyPr anchorCtr="0" anchor="ctr" bIns="91425" lIns="91425" spcFirstLastPara="1" rIns="91425" wrap="square" tIns="91425">
            <a:noAutofit/>
          </a:bodyPr>
          <a:lstStyle/>
          <a:p>
            <a:pPr indent="-292893" lvl="0" marL="457200" rtl="0" algn="l">
              <a:lnSpc>
                <a:spcPct val="200000"/>
              </a:lnSpc>
              <a:spcBef>
                <a:spcPts val="0"/>
              </a:spcBef>
              <a:spcAft>
                <a:spcPts val="0"/>
              </a:spcAft>
              <a:buSzPts val="1013"/>
              <a:buChar char="●"/>
            </a:pPr>
            <a:r>
              <a:rPr lang="en-GB" sz="1012"/>
              <a:t>Ligand-Transformer used with ZINC dataset of </a:t>
            </a:r>
            <a:r>
              <a:rPr lang="en-GB" sz="1012"/>
              <a:t>purchasable</a:t>
            </a:r>
            <a:r>
              <a:rPr lang="en-GB" sz="1012"/>
              <a:t> compounds (~13 million)</a:t>
            </a:r>
            <a:endParaRPr sz="1012"/>
          </a:p>
          <a:p>
            <a:pPr indent="-292893" lvl="0" marL="457200" rtl="0" algn="l">
              <a:lnSpc>
                <a:spcPct val="200000"/>
              </a:lnSpc>
              <a:spcBef>
                <a:spcPts val="0"/>
              </a:spcBef>
              <a:spcAft>
                <a:spcPts val="0"/>
              </a:spcAft>
              <a:buSzPts val="1013"/>
              <a:buChar char="●"/>
            </a:pPr>
            <a:r>
              <a:rPr lang="en-GB" sz="1012"/>
              <a:t>Ligand-Transformer without (Model 1) and with (Model 2) hyperparameter optimisation</a:t>
            </a:r>
            <a:endParaRPr sz="1012"/>
          </a:p>
          <a:p>
            <a:pPr indent="-292893" lvl="0" marL="457200" rtl="0" algn="l">
              <a:lnSpc>
                <a:spcPct val="200000"/>
              </a:lnSpc>
              <a:spcBef>
                <a:spcPts val="0"/>
              </a:spcBef>
              <a:spcAft>
                <a:spcPts val="0"/>
              </a:spcAft>
              <a:buSzPts val="1013"/>
              <a:buChar char="●"/>
            </a:pPr>
            <a:r>
              <a:rPr lang="en-GB" sz="1012"/>
              <a:t>Butina Clustering for selection</a:t>
            </a:r>
            <a:endParaRPr sz="1012"/>
          </a:p>
        </p:txBody>
      </p:sp>
      <p:grpSp>
        <p:nvGrpSpPr>
          <p:cNvPr id="281" name="Google Shape;281;p28"/>
          <p:cNvGrpSpPr/>
          <p:nvPr/>
        </p:nvGrpSpPr>
        <p:grpSpPr>
          <a:xfrm>
            <a:off x="174900" y="2227350"/>
            <a:ext cx="8598451" cy="2265749"/>
            <a:chOff x="174900" y="2227350"/>
            <a:chExt cx="8598451" cy="2265749"/>
          </a:xfrm>
        </p:grpSpPr>
        <p:pic>
          <p:nvPicPr>
            <p:cNvPr id="282" name="Google Shape;282;p28"/>
            <p:cNvPicPr preferRelativeResize="0"/>
            <p:nvPr/>
          </p:nvPicPr>
          <p:blipFill rotWithShape="1">
            <a:blip r:embed="rId3">
              <a:alphaModFix/>
            </a:blip>
            <a:srcRect b="53708" l="0" r="0" t="3927"/>
            <a:stretch/>
          </p:blipFill>
          <p:spPr>
            <a:xfrm>
              <a:off x="174900" y="2303550"/>
              <a:ext cx="8598451" cy="2189549"/>
            </a:xfrm>
            <a:prstGeom prst="rect">
              <a:avLst/>
            </a:prstGeom>
            <a:noFill/>
            <a:ln>
              <a:noFill/>
            </a:ln>
          </p:spPr>
        </p:pic>
        <p:sp>
          <p:nvSpPr>
            <p:cNvPr id="283" name="Google Shape;283;p28"/>
            <p:cNvSpPr txBox="1"/>
            <p:nvPr/>
          </p:nvSpPr>
          <p:spPr>
            <a:xfrm>
              <a:off x="341175" y="2227350"/>
              <a:ext cx="2886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accent1"/>
                  </a:solidFill>
                </a:rPr>
                <a:t>A</a:t>
              </a:r>
              <a:endParaRPr b="1" sz="1500">
                <a:solidFill>
                  <a:schemeClr val="accent1"/>
                </a:solidFill>
              </a:endParaRPr>
            </a:p>
          </p:txBody>
        </p:sp>
      </p:grpSp>
      <p:grpSp>
        <p:nvGrpSpPr>
          <p:cNvPr id="284" name="Google Shape;284;p28"/>
          <p:cNvGrpSpPr/>
          <p:nvPr/>
        </p:nvGrpSpPr>
        <p:grpSpPr>
          <a:xfrm>
            <a:off x="174900" y="2092775"/>
            <a:ext cx="7864202" cy="2523874"/>
            <a:chOff x="174900" y="2092775"/>
            <a:chExt cx="7864202" cy="2523874"/>
          </a:xfrm>
        </p:grpSpPr>
        <p:pic>
          <p:nvPicPr>
            <p:cNvPr id="285" name="Google Shape;285;p28"/>
            <p:cNvPicPr preferRelativeResize="0"/>
            <p:nvPr/>
          </p:nvPicPr>
          <p:blipFill rotWithShape="1">
            <a:blip r:embed="rId3">
              <a:alphaModFix/>
            </a:blip>
            <a:srcRect b="0" l="0" r="0" t="47036"/>
            <a:stretch/>
          </p:blipFill>
          <p:spPr>
            <a:xfrm>
              <a:off x="174900" y="2168975"/>
              <a:ext cx="7864202" cy="2447674"/>
            </a:xfrm>
            <a:prstGeom prst="rect">
              <a:avLst/>
            </a:prstGeom>
            <a:noFill/>
            <a:ln>
              <a:noFill/>
            </a:ln>
          </p:spPr>
        </p:pic>
        <p:sp>
          <p:nvSpPr>
            <p:cNvPr id="286" name="Google Shape;286;p28"/>
            <p:cNvSpPr/>
            <p:nvPr/>
          </p:nvSpPr>
          <p:spPr>
            <a:xfrm>
              <a:off x="4011300" y="2168975"/>
              <a:ext cx="333300" cy="11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7" name="Google Shape;287;p28"/>
            <p:cNvSpPr txBox="1"/>
            <p:nvPr/>
          </p:nvSpPr>
          <p:spPr>
            <a:xfrm>
              <a:off x="4038600" y="2092775"/>
              <a:ext cx="333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accent1"/>
                  </a:solidFill>
                </a:rPr>
                <a:t>D</a:t>
              </a:r>
              <a:endParaRPr b="1">
                <a:solidFill>
                  <a:schemeClr val="accen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1" name="Shape 291"/>
        <p:cNvGrpSpPr/>
        <p:nvPr/>
      </p:nvGrpSpPr>
      <p:grpSpPr>
        <a:xfrm>
          <a:off x="0" y="0"/>
          <a:ext cx="0" cy="0"/>
          <a:chOff x="0" y="0"/>
          <a:chExt cx="0" cy="0"/>
        </a:xfrm>
      </p:grpSpPr>
      <p:sp>
        <p:nvSpPr>
          <p:cNvPr id="292" name="Google Shape;292;p29"/>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29"/>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294" name="Google Shape;294;p29"/>
          <p:cNvGrpSpPr/>
          <p:nvPr/>
        </p:nvGrpSpPr>
        <p:grpSpPr>
          <a:xfrm>
            <a:off x="822125" y="1190625"/>
            <a:ext cx="777000" cy="44100"/>
            <a:chOff x="822125" y="1190625"/>
            <a:chExt cx="777000" cy="44100"/>
          </a:xfrm>
        </p:grpSpPr>
        <p:sp>
          <p:nvSpPr>
            <p:cNvPr id="295" name="Google Shape;295;p29"/>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29"/>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297" name="Google Shape;297;p29"/>
          <p:cNvSpPr txBox="1"/>
          <p:nvPr/>
        </p:nvSpPr>
        <p:spPr>
          <a:xfrm>
            <a:off x="128775" y="161450"/>
            <a:ext cx="8189700" cy="10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chemeClr val="dk2"/>
                </a:solidFill>
                <a:latin typeface="Lato"/>
                <a:ea typeface="Lato"/>
                <a:cs typeface="Lato"/>
                <a:sym typeface="Lato"/>
              </a:rPr>
              <a:t>3.   </a:t>
            </a:r>
            <a:r>
              <a:rPr b="1" lang="en-GB" sz="2400">
                <a:solidFill>
                  <a:schemeClr val="dk2"/>
                </a:solidFill>
                <a:latin typeface="Lato"/>
                <a:ea typeface="Lato"/>
                <a:cs typeface="Lato"/>
                <a:sym typeface="Lato"/>
              </a:rPr>
              <a:t>Characterise binding of these molecules to Medin</a:t>
            </a:r>
            <a:endParaRPr b="1" sz="2400">
              <a:solidFill>
                <a:schemeClr val="dk2"/>
              </a:solidFill>
              <a:latin typeface="Lato"/>
              <a:ea typeface="Lato"/>
              <a:cs typeface="Lato"/>
              <a:sym typeface="Lato"/>
            </a:endParaRPr>
          </a:p>
          <a:p>
            <a:pPr indent="-336550" lvl="0" marL="914400" rtl="0" algn="l">
              <a:lnSpc>
                <a:spcPct val="100000"/>
              </a:lnSpc>
              <a:spcBef>
                <a:spcPts val="1200"/>
              </a:spcBef>
              <a:spcAft>
                <a:spcPts val="0"/>
              </a:spcAft>
              <a:buSzPts val="1700"/>
              <a:buFont typeface="Lato"/>
              <a:buAutoNum type="alphaLcPeriod"/>
            </a:pPr>
            <a:r>
              <a:rPr b="1" lang="en-GB" sz="1700">
                <a:latin typeface="Lato"/>
                <a:ea typeface="Lato"/>
                <a:cs typeface="Lato"/>
                <a:sym typeface="Lato"/>
              </a:rPr>
              <a:t>Binding site analysis</a:t>
            </a:r>
            <a:endParaRPr b="1" sz="3000">
              <a:latin typeface="Lato"/>
              <a:ea typeface="Lato"/>
              <a:cs typeface="Lato"/>
              <a:sym typeface="Lato"/>
            </a:endParaRPr>
          </a:p>
        </p:txBody>
      </p:sp>
      <p:sp>
        <p:nvSpPr>
          <p:cNvPr id="298" name="Google Shape;298;p29"/>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299" name="Google Shape;299;p29"/>
          <p:cNvSpPr txBox="1"/>
          <p:nvPr>
            <p:ph idx="1" type="body"/>
          </p:nvPr>
        </p:nvSpPr>
        <p:spPr>
          <a:xfrm>
            <a:off x="629775"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We find consistent binding sites across high-affinity molecules</a:t>
            </a:r>
            <a:endParaRPr/>
          </a:p>
        </p:txBody>
      </p:sp>
      <p:sp>
        <p:nvSpPr>
          <p:cNvPr id="300" name="Google Shape;300;p29"/>
          <p:cNvSpPr txBox="1"/>
          <p:nvPr>
            <p:ph idx="1" type="body"/>
          </p:nvPr>
        </p:nvSpPr>
        <p:spPr>
          <a:xfrm>
            <a:off x="497150" y="1158525"/>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Distance Head of Ligand-Transformer was </a:t>
            </a:r>
            <a:r>
              <a:rPr lang="en-GB"/>
              <a:t>applied</a:t>
            </a:r>
            <a:r>
              <a:rPr lang="en-GB"/>
              <a:t> on the selected molecules</a:t>
            </a:r>
            <a:endParaRPr/>
          </a:p>
        </p:txBody>
      </p:sp>
      <p:pic>
        <p:nvPicPr>
          <p:cNvPr id="301" name="Google Shape;301;p29"/>
          <p:cNvPicPr preferRelativeResize="0"/>
          <p:nvPr/>
        </p:nvPicPr>
        <p:blipFill>
          <a:blip r:embed="rId3">
            <a:alphaModFix/>
          </a:blip>
          <a:stretch>
            <a:fillRect/>
          </a:stretch>
        </p:blipFill>
        <p:spPr>
          <a:xfrm>
            <a:off x="2176325" y="1500300"/>
            <a:ext cx="4567352" cy="3296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5" name="Shape 305"/>
        <p:cNvGrpSpPr/>
        <p:nvPr/>
      </p:nvGrpSpPr>
      <p:grpSpPr>
        <a:xfrm>
          <a:off x="0" y="0"/>
          <a:ext cx="0" cy="0"/>
          <a:chOff x="0" y="0"/>
          <a:chExt cx="0" cy="0"/>
        </a:xfrm>
      </p:grpSpPr>
      <p:sp>
        <p:nvSpPr>
          <p:cNvPr id="306" name="Google Shape;306;p30"/>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30"/>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08" name="Google Shape;308;p30"/>
          <p:cNvGrpSpPr/>
          <p:nvPr/>
        </p:nvGrpSpPr>
        <p:grpSpPr>
          <a:xfrm>
            <a:off x="822125" y="1190625"/>
            <a:ext cx="777000" cy="44100"/>
            <a:chOff x="822125" y="1190625"/>
            <a:chExt cx="777000" cy="44100"/>
          </a:xfrm>
        </p:grpSpPr>
        <p:sp>
          <p:nvSpPr>
            <p:cNvPr id="309" name="Google Shape;309;p30"/>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0" name="Google Shape;310;p30"/>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11" name="Google Shape;311;p30"/>
          <p:cNvSpPr txBox="1"/>
          <p:nvPr/>
        </p:nvSpPr>
        <p:spPr>
          <a:xfrm>
            <a:off x="128775" y="161450"/>
            <a:ext cx="8189700" cy="10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chemeClr val="dk2"/>
                </a:solidFill>
                <a:latin typeface="Lato"/>
                <a:ea typeface="Lato"/>
                <a:cs typeface="Lato"/>
                <a:sym typeface="Lato"/>
              </a:rPr>
              <a:t>3.   Characterise binding of these molecules to Medin</a:t>
            </a:r>
            <a:endParaRPr b="1" sz="2400">
              <a:solidFill>
                <a:schemeClr val="dk2"/>
              </a:solidFill>
              <a:latin typeface="Lato"/>
              <a:ea typeface="Lato"/>
              <a:cs typeface="Lato"/>
              <a:sym typeface="Lato"/>
            </a:endParaRPr>
          </a:p>
          <a:p>
            <a:pPr indent="-336550" lvl="0" marL="914400" rtl="0" algn="l">
              <a:lnSpc>
                <a:spcPct val="100000"/>
              </a:lnSpc>
              <a:spcBef>
                <a:spcPts val="1200"/>
              </a:spcBef>
              <a:spcAft>
                <a:spcPts val="0"/>
              </a:spcAft>
              <a:buSzPts val="1700"/>
              <a:buFont typeface="Lato"/>
              <a:buAutoNum type="alphaLcPeriod"/>
            </a:pPr>
            <a:r>
              <a:rPr b="1" lang="en-GB" sz="1700">
                <a:latin typeface="Lato"/>
                <a:ea typeface="Lato"/>
                <a:cs typeface="Lato"/>
                <a:sym typeface="Lato"/>
              </a:rPr>
              <a:t>Binding site analysis</a:t>
            </a:r>
            <a:endParaRPr b="1" sz="3000">
              <a:latin typeface="Lato"/>
              <a:ea typeface="Lato"/>
              <a:cs typeface="Lato"/>
              <a:sym typeface="Lato"/>
            </a:endParaRPr>
          </a:p>
        </p:txBody>
      </p:sp>
      <p:sp>
        <p:nvSpPr>
          <p:cNvPr id="312" name="Google Shape;312;p30"/>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313" name="Google Shape;313;p30"/>
          <p:cNvSpPr txBox="1"/>
          <p:nvPr>
            <p:ph idx="1" type="body"/>
          </p:nvPr>
        </p:nvSpPr>
        <p:spPr>
          <a:xfrm>
            <a:off x="6561200" y="4252225"/>
            <a:ext cx="2449200" cy="764700"/>
          </a:xfrm>
          <a:prstGeom prst="rect">
            <a:avLst/>
          </a:prstGeom>
        </p:spPr>
        <p:txBody>
          <a:bodyPr anchorCtr="0" anchor="ctr" bIns="91425" lIns="91425" spcFirstLastPara="1" rIns="91425" wrap="square" tIns="91425">
            <a:normAutofit lnSpcReduction="10000"/>
          </a:bodyPr>
          <a:lstStyle/>
          <a:p>
            <a:pPr indent="0" lvl="0" marL="0" rtl="0" algn="l">
              <a:lnSpc>
                <a:spcPct val="200000"/>
              </a:lnSpc>
              <a:spcBef>
                <a:spcPts val="0"/>
              </a:spcBef>
              <a:spcAft>
                <a:spcPts val="1200"/>
              </a:spcAft>
              <a:buNone/>
            </a:pPr>
            <a:r>
              <a:rPr lang="en-GB"/>
              <a:t>Binding</a:t>
            </a:r>
            <a:r>
              <a:rPr lang="en-GB"/>
              <a:t> sites form a binding pocket across β-sheet hairpin</a:t>
            </a:r>
            <a:endParaRPr/>
          </a:p>
        </p:txBody>
      </p:sp>
      <p:sp>
        <p:nvSpPr>
          <p:cNvPr id="314" name="Google Shape;314;p30"/>
          <p:cNvSpPr txBox="1"/>
          <p:nvPr>
            <p:ph idx="1" type="body"/>
          </p:nvPr>
        </p:nvSpPr>
        <p:spPr>
          <a:xfrm>
            <a:off x="497150" y="1158525"/>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Davies et al. (2017) predicted Medin structure to visualise binding sites</a:t>
            </a:r>
            <a:endParaRPr/>
          </a:p>
        </p:txBody>
      </p:sp>
      <p:pic>
        <p:nvPicPr>
          <p:cNvPr id="315" name="Google Shape;315;p30"/>
          <p:cNvPicPr preferRelativeResize="0"/>
          <p:nvPr/>
        </p:nvPicPr>
        <p:blipFill>
          <a:blip r:embed="rId3">
            <a:alphaModFix/>
          </a:blip>
          <a:stretch>
            <a:fillRect/>
          </a:stretch>
        </p:blipFill>
        <p:spPr>
          <a:xfrm>
            <a:off x="2168949" y="1500400"/>
            <a:ext cx="4260423" cy="35554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31"/>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1" name="Google Shape;321;p31"/>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22" name="Google Shape;322;p31"/>
          <p:cNvGrpSpPr/>
          <p:nvPr/>
        </p:nvGrpSpPr>
        <p:grpSpPr>
          <a:xfrm>
            <a:off x="822125" y="1190625"/>
            <a:ext cx="777000" cy="44100"/>
            <a:chOff x="822125" y="1190625"/>
            <a:chExt cx="777000" cy="44100"/>
          </a:xfrm>
        </p:grpSpPr>
        <p:sp>
          <p:nvSpPr>
            <p:cNvPr id="323" name="Google Shape;323;p31"/>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4" name="Google Shape;324;p31"/>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25" name="Google Shape;325;p31"/>
          <p:cNvSpPr txBox="1"/>
          <p:nvPr/>
        </p:nvSpPr>
        <p:spPr>
          <a:xfrm>
            <a:off x="128775" y="161450"/>
            <a:ext cx="8189700" cy="10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chemeClr val="dk2"/>
                </a:solidFill>
                <a:latin typeface="Lato"/>
                <a:ea typeface="Lato"/>
                <a:cs typeface="Lato"/>
                <a:sym typeface="Lato"/>
              </a:rPr>
              <a:t>3.   Characterise binding of these molecules to Medin</a:t>
            </a:r>
            <a:endParaRPr b="1" sz="2400">
              <a:solidFill>
                <a:schemeClr val="dk2"/>
              </a:solidFill>
              <a:latin typeface="Lato"/>
              <a:ea typeface="Lato"/>
              <a:cs typeface="Lato"/>
              <a:sym typeface="Lato"/>
            </a:endParaRPr>
          </a:p>
          <a:p>
            <a:pPr indent="457200" lvl="0" marL="0" rtl="0" algn="l">
              <a:lnSpc>
                <a:spcPct val="100000"/>
              </a:lnSpc>
              <a:spcBef>
                <a:spcPts val="1200"/>
              </a:spcBef>
              <a:spcAft>
                <a:spcPts val="0"/>
              </a:spcAft>
              <a:buNone/>
            </a:pPr>
            <a:r>
              <a:rPr b="1" lang="en-GB" sz="1700">
                <a:latin typeface="Lato"/>
                <a:ea typeface="Lato"/>
                <a:cs typeface="Lato"/>
                <a:sym typeface="Lato"/>
              </a:rPr>
              <a:t>b.    </a:t>
            </a:r>
            <a:r>
              <a:rPr b="1" lang="en-GB" sz="1700">
                <a:solidFill>
                  <a:schemeClr val="dk2"/>
                </a:solidFill>
                <a:latin typeface="Lato"/>
                <a:ea typeface="Lato"/>
                <a:cs typeface="Lato"/>
                <a:sym typeface="Lato"/>
              </a:rPr>
              <a:t>Molecular descriptors of strong binders</a:t>
            </a:r>
            <a:endParaRPr b="1" sz="1700">
              <a:solidFill>
                <a:schemeClr val="dk2"/>
              </a:solidFill>
              <a:latin typeface="Lato"/>
              <a:ea typeface="Lato"/>
              <a:cs typeface="Lato"/>
              <a:sym typeface="Lato"/>
            </a:endParaRPr>
          </a:p>
          <a:p>
            <a:pPr indent="457200" lvl="0" marL="0" rtl="0" algn="l">
              <a:lnSpc>
                <a:spcPct val="100000"/>
              </a:lnSpc>
              <a:spcBef>
                <a:spcPts val="1200"/>
              </a:spcBef>
              <a:spcAft>
                <a:spcPts val="1200"/>
              </a:spcAft>
              <a:buNone/>
            </a:pPr>
            <a:r>
              <a:t/>
            </a:r>
            <a:endParaRPr b="1" sz="1700">
              <a:latin typeface="Lato"/>
              <a:ea typeface="Lato"/>
              <a:cs typeface="Lato"/>
              <a:sym typeface="Lato"/>
            </a:endParaRPr>
          </a:p>
        </p:txBody>
      </p:sp>
      <p:sp>
        <p:nvSpPr>
          <p:cNvPr id="326" name="Google Shape;326;p31"/>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327" name="Google Shape;327;p31"/>
          <p:cNvSpPr txBox="1"/>
          <p:nvPr>
            <p:ph idx="1" type="body"/>
          </p:nvPr>
        </p:nvSpPr>
        <p:spPr>
          <a:xfrm>
            <a:off x="1644375" y="4470075"/>
            <a:ext cx="5659500" cy="345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SzPts val="852"/>
              <a:buNone/>
            </a:pPr>
            <a:r>
              <a:rPr lang="en-GB" sz="1107"/>
              <a:t>Topological distance matrix descriptors can explain binding affinity to Medin</a:t>
            </a:r>
            <a:endParaRPr sz="1107"/>
          </a:p>
        </p:txBody>
      </p:sp>
      <p:sp>
        <p:nvSpPr>
          <p:cNvPr id="328" name="Google Shape;328;p31"/>
          <p:cNvSpPr txBox="1"/>
          <p:nvPr>
            <p:ph idx="1" type="body"/>
          </p:nvPr>
        </p:nvSpPr>
        <p:spPr>
          <a:xfrm>
            <a:off x="497163" y="1362388"/>
            <a:ext cx="7688700" cy="689400"/>
          </a:xfrm>
          <a:prstGeom prst="rect">
            <a:avLst/>
          </a:prstGeom>
        </p:spPr>
        <p:txBody>
          <a:bodyPr anchorCtr="0" anchor="ctr" bIns="91425" lIns="91425" spcFirstLastPara="1" rIns="91425" wrap="square" tIns="91425">
            <a:noAutofit/>
          </a:bodyPr>
          <a:lstStyle/>
          <a:p>
            <a:pPr indent="-311467" lvl="0" marL="457200" rtl="0" algn="l">
              <a:lnSpc>
                <a:spcPct val="200000"/>
              </a:lnSpc>
              <a:spcBef>
                <a:spcPts val="0"/>
              </a:spcBef>
              <a:spcAft>
                <a:spcPts val="0"/>
              </a:spcAft>
              <a:buSzPts val="1305"/>
              <a:buChar char="●"/>
            </a:pPr>
            <a:r>
              <a:rPr lang="en-GB" sz="1305"/>
              <a:t>PaDEL descriptors predict over 1900 molecular descriptors for a given protein</a:t>
            </a:r>
            <a:endParaRPr sz="1305"/>
          </a:p>
          <a:p>
            <a:pPr indent="-311467" lvl="0" marL="457200" rtl="0" algn="l">
              <a:lnSpc>
                <a:spcPct val="200000"/>
              </a:lnSpc>
              <a:spcBef>
                <a:spcPts val="0"/>
              </a:spcBef>
              <a:spcAft>
                <a:spcPts val="0"/>
              </a:spcAft>
              <a:buSzPts val="1305"/>
              <a:buChar char="●"/>
            </a:pPr>
            <a:r>
              <a:rPr lang="en-GB" sz="1305"/>
              <a:t>Random Forest used for binding affinity prediction based on PaDEL descriptors</a:t>
            </a:r>
            <a:endParaRPr sz="1305"/>
          </a:p>
        </p:txBody>
      </p:sp>
      <p:pic>
        <p:nvPicPr>
          <p:cNvPr id="329" name="Google Shape;329;p31"/>
          <p:cNvPicPr preferRelativeResize="0"/>
          <p:nvPr/>
        </p:nvPicPr>
        <p:blipFill rotWithShape="1">
          <a:blip r:embed="rId3">
            <a:alphaModFix/>
          </a:blip>
          <a:srcRect b="50054" l="0" r="0" t="0"/>
          <a:stretch/>
        </p:blipFill>
        <p:spPr>
          <a:xfrm>
            <a:off x="298266" y="2202853"/>
            <a:ext cx="8547471" cy="21161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6" name="Shape 96"/>
        <p:cNvGrpSpPr/>
        <p:nvPr/>
      </p:nvGrpSpPr>
      <p:grpSpPr>
        <a:xfrm>
          <a:off x="0" y="0"/>
          <a:ext cx="0" cy="0"/>
          <a:chOff x="0" y="0"/>
          <a:chExt cx="0" cy="0"/>
        </a:xfrm>
      </p:grpSpPr>
      <p:sp>
        <p:nvSpPr>
          <p:cNvPr id="97" name="Google Shape;97;p14"/>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 name="Google Shape;98;p14"/>
          <p:cNvSpPr txBox="1"/>
          <p:nvPr>
            <p:ph idx="1" type="body"/>
          </p:nvPr>
        </p:nvSpPr>
        <p:spPr>
          <a:xfrm>
            <a:off x="727650" y="1568625"/>
            <a:ext cx="7688700" cy="24735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AutoNum type="romanUcPeriod"/>
            </a:pPr>
            <a:r>
              <a:rPr lang="en-GB"/>
              <a:t>General Background and Motivation: the Ligand-Transformer</a:t>
            </a:r>
            <a:endParaRPr/>
          </a:p>
          <a:p>
            <a:pPr indent="-311150" lvl="0" marL="457200" rtl="0" algn="l">
              <a:lnSpc>
                <a:spcPct val="200000"/>
              </a:lnSpc>
              <a:spcBef>
                <a:spcPts val="0"/>
              </a:spcBef>
              <a:spcAft>
                <a:spcPts val="0"/>
              </a:spcAft>
              <a:buSzPts val="1300"/>
              <a:buAutoNum type="romanUcPeriod"/>
            </a:pPr>
            <a:r>
              <a:rPr lang="en-GB"/>
              <a:t>Model extension - “Sequence-based Binding Kinetics Prediction” </a:t>
            </a:r>
            <a:endParaRPr/>
          </a:p>
          <a:p>
            <a:pPr indent="-311150" lvl="0" marL="457200" rtl="0" algn="l">
              <a:lnSpc>
                <a:spcPct val="200000"/>
              </a:lnSpc>
              <a:spcBef>
                <a:spcPts val="0"/>
              </a:spcBef>
              <a:spcAft>
                <a:spcPts val="0"/>
              </a:spcAft>
              <a:buSzPts val="1300"/>
              <a:buAutoNum type="romanUcPeriod"/>
            </a:pPr>
            <a:r>
              <a:rPr lang="en-GB"/>
              <a:t>Model validation - “A Case Study of Medin”</a:t>
            </a:r>
            <a:endParaRPr/>
          </a:p>
          <a:p>
            <a:pPr indent="-311150" lvl="0" marL="457200" rtl="0" algn="l">
              <a:lnSpc>
                <a:spcPct val="200000"/>
              </a:lnSpc>
              <a:spcBef>
                <a:spcPts val="0"/>
              </a:spcBef>
              <a:spcAft>
                <a:spcPts val="0"/>
              </a:spcAft>
              <a:buSzPts val="1300"/>
              <a:buAutoNum type="romanUcPeriod"/>
            </a:pPr>
            <a:r>
              <a:rPr lang="en-GB"/>
              <a:t>Conclusions &amp; Future Directions</a:t>
            </a:r>
            <a:endParaRPr/>
          </a:p>
        </p:txBody>
      </p:sp>
      <p:sp>
        <p:nvSpPr>
          <p:cNvPr id="99" name="Google Shape;99;p14"/>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0" name="Google Shape;100;p14"/>
          <p:cNvGrpSpPr/>
          <p:nvPr/>
        </p:nvGrpSpPr>
        <p:grpSpPr>
          <a:xfrm>
            <a:off x="822125" y="1190625"/>
            <a:ext cx="777000" cy="44100"/>
            <a:chOff x="822125" y="1190625"/>
            <a:chExt cx="777000" cy="44100"/>
          </a:xfrm>
        </p:grpSpPr>
        <p:sp>
          <p:nvSpPr>
            <p:cNvPr id="101" name="Google Shape;101;p14"/>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 name="Google Shape;102;p14"/>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03" name="Google Shape;103;p14"/>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latin typeface="Lato"/>
                <a:ea typeface="Lato"/>
                <a:cs typeface="Lato"/>
                <a:sym typeface="Lato"/>
              </a:rPr>
              <a:t>Contents</a:t>
            </a:r>
            <a:endParaRPr b="1" sz="240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3" name="Shape 333"/>
        <p:cNvGrpSpPr/>
        <p:nvPr/>
      </p:nvGrpSpPr>
      <p:grpSpPr>
        <a:xfrm>
          <a:off x="0" y="0"/>
          <a:ext cx="0" cy="0"/>
          <a:chOff x="0" y="0"/>
          <a:chExt cx="0" cy="0"/>
        </a:xfrm>
      </p:grpSpPr>
      <p:sp>
        <p:nvSpPr>
          <p:cNvPr id="334" name="Google Shape;334;p32"/>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5" name="Google Shape;335;p32"/>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36" name="Google Shape;336;p32"/>
          <p:cNvGrpSpPr/>
          <p:nvPr/>
        </p:nvGrpSpPr>
        <p:grpSpPr>
          <a:xfrm>
            <a:off x="822125" y="1190625"/>
            <a:ext cx="777000" cy="44100"/>
            <a:chOff x="822125" y="1190625"/>
            <a:chExt cx="777000" cy="44100"/>
          </a:xfrm>
        </p:grpSpPr>
        <p:sp>
          <p:nvSpPr>
            <p:cNvPr id="337" name="Google Shape;337;p32"/>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32"/>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39" name="Google Shape;339;p32"/>
          <p:cNvSpPr txBox="1"/>
          <p:nvPr/>
        </p:nvSpPr>
        <p:spPr>
          <a:xfrm>
            <a:off x="128775" y="161450"/>
            <a:ext cx="8189700" cy="10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chemeClr val="dk2"/>
                </a:solidFill>
                <a:latin typeface="Lato"/>
                <a:ea typeface="Lato"/>
                <a:cs typeface="Lato"/>
                <a:sym typeface="Lato"/>
              </a:rPr>
              <a:t>3.   Characterise binding of these molecules to Medin</a:t>
            </a:r>
            <a:endParaRPr b="1" sz="2400">
              <a:solidFill>
                <a:schemeClr val="dk2"/>
              </a:solidFill>
              <a:latin typeface="Lato"/>
              <a:ea typeface="Lato"/>
              <a:cs typeface="Lato"/>
              <a:sym typeface="Lato"/>
            </a:endParaRPr>
          </a:p>
          <a:p>
            <a:pPr indent="457200" lvl="0" marL="0" rtl="0" algn="l">
              <a:lnSpc>
                <a:spcPct val="100000"/>
              </a:lnSpc>
              <a:spcBef>
                <a:spcPts val="1200"/>
              </a:spcBef>
              <a:spcAft>
                <a:spcPts val="1200"/>
              </a:spcAft>
              <a:buNone/>
            </a:pPr>
            <a:r>
              <a:rPr b="1" lang="en-GB" sz="1700">
                <a:latin typeface="Lato"/>
                <a:ea typeface="Lato"/>
                <a:cs typeface="Lato"/>
                <a:sym typeface="Lato"/>
              </a:rPr>
              <a:t>c.    </a:t>
            </a:r>
            <a:r>
              <a:rPr b="1" lang="en-GB" sz="1700">
                <a:latin typeface="Lato"/>
                <a:ea typeface="Lato"/>
                <a:cs typeface="Lato"/>
                <a:sym typeface="Lato"/>
              </a:rPr>
              <a:t>Specificity analysis</a:t>
            </a:r>
            <a:endParaRPr b="1" sz="3000">
              <a:latin typeface="Lato"/>
              <a:ea typeface="Lato"/>
              <a:cs typeface="Lato"/>
              <a:sym typeface="Lato"/>
            </a:endParaRPr>
          </a:p>
        </p:txBody>
      </p:sp>
      <p:sp>
        <p:nvSpPr>
          <p:cNvPr id="340" name="Google Shape;340;p32"/>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341" name="Google Shape;341;p32"/>
          <p:cNvSpPr txBox="1"/>
          <p:nvPr>
            <p:ph idx="1" type="body"/>
          </p:nvPr>
        </p:nvSpPr>
        <p:spPr>
          <a:xfrm>
            <a:off x="6561200" y="4252225"/>
            <a:ext cx="2449200" cy="764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GB"/>
              <a:t>Few molecules show specific binding to Medin</a:t>
            </a:r>
            <a:endParaRPr/>
          </a:p>
        </p:txBody>
      </p:sp>
      <p:sp>
        <p:nvSpPr>
          <p:cNvPr id="342" name="Google Shape;342;p32"/>
          <p:cNvSpPr txBox="1"/>
          <p:nvPr>
            <p:ph idx="1" type="body"/>
          </p:nvPr>
        </p:nvSpPr>
        <p:spPr>
          <a:xfrm>
            <a:off x="497150" y="1158525"/>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Ligand-Transformer screened selected molecules against the whole human proteome</a:t>
            </a:r>
            <a:endParaRPr/>
          </a:p>
        </p:txBody>
      </p:sp>
      <p:pic>
        <p:nvPicPr>
          <p:cNvPr id="343" name="Google Shape;343;p32"/>
          <p:cNvPicPr preferRelativeResize="0"/>
          <p:nvPr/>
        </p:nvPicPr>
        <p:blipFill>
          <a:blip r:embed="rId3">
            <a:alphaModFix/>
          </a:blip>
          <a:stretch>
            <a:fillRect/>
          </a:stretch>
        </p:blipFill>
        <p:spPr>
          <a:xfrm>
            <a:off x="2128027" y="1483300"/>
            <a:ext cx="4305592" cy="366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7" name="Shape 347"/>
        <p:cNvGrpSpPr/>
        <p:nvPr/>
      </p:nvGrpSpPr>
      <p:grpSpPr>
        <a:xfrm>
          <a:off x="0" y="0"/>
          <a:ext cx="0" cy="0"/>
          <a:chOff x="0" y="0"/>
          <a:chExt cx="0" cy="0"/>
        </a:xfrm>
      </p:grpSpPr>
      <p:sp>
        <p:nvSpPr>
          <p:cNvPr id="348" name="Google Shape;348;p33"/>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9" name="Google Shape;349;p33"/>
          <p:cNvSpPr txBox="1"/>
          <p:nvPr>
            <p:ph idx="1" type="body"/>
          </p:nvPr>
        </p:nvSpPr>
        <p:spPr>
          <a:xfrm>
            <a:off x="615275" y="1393975"/>
            <a:ext cx="7935600" cy="19620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Correlation of experimental methods matches performance achieved for binding kinetics prediction</a:t>
            </a:r>
            <a:endParaRPr/>
          </a:p>
          <a:p>
            <a:pPr indent="-311150" lvl="0" marL="457200" rtl="0" algn="l">
              <a:lnSpc>
                <a:spcPct val="200000"/>
              </a:lnSpc>
              <a:spcBef>
                <a:spcPts val="0"/>
              </a:spcBef>
              <a:spcAft>
                <a:spcPts val="0"/>
              </a:spcAft>
              <a:buSzPts val="1300"/>
              <a:buChar char="●"/>
            </a:pPr>
            <a:r>
              <a:rPr lang="en-GB"/>
              <a:t>More experimental data is needed to improve model performance</a:t>
            </a:r>
            <a:endParaRPr/>
          </a:p>
          <a:p>
            <a:pPr indent="-311150" lvl="0" marL="457200" rtl="0" algn="l">
              <a:lnSpc>
                <a:spcPct val="200000"/>
              </a:lnSpc>
              <a:spcBef>
                <a:spcPts val="0"/>
              </a:spcBef>
              <a:spcAft>
                <a:spcPts val="0"/>
              </a:spcAft>
              <a:buSzPts val="1300"/>
              <a:buChar char="●"/>
            </a:pPr>
            <a:r>
              <a:rPr lang="en-GB"/>
              <a:t>In future, binding kinetics should be included in the drug discovery pipeline selection</a:t>
            </a:r>
            <a:endParaRPr/>
          </a:p>
        </p:txBody>
      </p:sp>
      <p:sp>
        <p:nvSpPr>
          <p:cNvPr id="350" name="Google Shape;350;p33"/>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51" name="Google Shape;351;p33"/>
          <p:cNvGrpSpPr/>
          <p:nvPr/>
        </p:nvGrpSpPr>
        <p:grpSpPr>
          <a:xfrm>
            <a:off x="822125" y="1190625"/>
            <a:ext cx="777000" cy="44100"/>
            <a:chOff x="822125" y="1190625"/>
            <a:chExt cx="777000" cy="44100"/>
          </a:xfrm>
        </p:grpSpPr>
        <p:sp>
          <p:nvSpPr>
            <p:cNvPr id="352" name="Google Shape;352;p33"/>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 name="Google Shape;353;p33"/>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54" name="Google Shape;354;p33"/>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Lato"/>
                <a:ea typeface="Lato"/>
                <a:cs typeface="Lato"/>
                <a:sym typeface="Lato"/>
              </a:rPr>
              <a:t>Conclusions &amp; Future Directions</a:t>
            </a:r>
            <a:endParaRPr b="1" sz="2400">
              <a:latin typeface="Lato"/>
              <a:ea typeface="Lato"/>
              <a:cs typeface="Lato"/>
              <a:sym typeface="Lato"/>
            </a:endParaRPr>
          </a:p>
        </p:txBody>
      </p:sp>
      <p:sp>
        <p:nvSpPr>
          <p:cNvPr id="355" name="Google Shape;355;p33"/>
          <p:cNvSpPr txBox="1"/>
          <p:nvPr>
            <p:ph idx="1" type="body"/>
          </p:nvPr>
        </p:nvSpPr>
        <p:spPr>
          <a:xfrm>
            <a:off x="615275" y="3054875"/>
            <a:ext cx="7935600" cy="17163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Medin is a largely ordered protein, contrary to prior literature</a:t>
            </a:r>
            <a:endParaRPr/>
          </a:p>
          <a:p>
            <a:pPr indent="-311150" lvl="0" marL="457200" rtl="0" algn="l">
              <a:lnSpc>
                <a:spcPct val="200000"/>
              </a:lnSpc>
              <a:spcBef>
                <a:spcPts val="0"/>
              </a:spcBef>
              <a:spcAft>
                <a:spcPts val="0"/>
              </a:spcAft>
              <a:buSzPts val="1300"/>
              <a:buChar char="●"/>
            </a:pPr>
            <a:r>
              <a:rPr lang="en-GB"/>
              <a:t>Topological distance matrix descriptors have a nonlinear relationship with binding affinity</a:t>
            </a:r>
            <a:endParaRPr/>
          </a:p>
          <a:p>
            <a:pPr indent="-311150" lvl="0" marL="457200" rtl="0" algn="l">
              <a:lnSpc>
                <a:spcPct val="200000"/>
              </a:lnSpc>
              <a:spcBef>
                <a:spcPts val="0"/>
              </a:spcBef>
              <a:spcAft>
                <a:spcPts val="0"/>
              </a:spcAft>
              <a:buSzPts val="1300"/>
              <a:buChar char="●"/>
            </a:pPr>
            <a:r>
              <a:rPr lang="en-GB"/>
              <a:t>Target specificity should be included in the drug discovery pipeline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9" name="Shape 359"/>
        <p:cNvGrpSpPr/>
        <p:nvPr/>
      </p:nvGrpSpPr>
      <p:grpSpPr>
        <a:xfrm>
          <a:off x="0" y="0"/>
          <a:ext cx="0" cy="0"/>
          <a:chOff x="0" y="0"/>
          <a:chExt cx="0" cy="0"/>
        </a:xfrm>
      </p:grpSpPr>
      <p:sp>
        <p:nvSpPr>
          <p:cNvPr id="360" name="Google Shape;360;p34"/>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1" name="Google Shape;361;p34"/>
          <p:cNvSpPr txBox="1"/>
          <p:nvPr>
            <p:ph idx="1" type="body"/>
          </p:nvPr>
        </p:nvSpPr>
        <p:spPr>
          <a:xfrm>
            <a:off x="1642900" y="1560100"/>
            <a:ext cx="5431200" cy="2996400"/>
          </a:xfrm>
          <a:prstGeom prst="rect">
            <a:avLst/>
          </a:prstGeom>
        </p:spPr>
        <p:txBody>
          <a:bodyPr anchorCtr="0" anchor="ctr" bIns="91425" lIns="91425" spcFirstLastPara="1" rIns="91425" wrap="square" tIns="91425">
            <a:normAutofit/>
          </a:bodyPr>
          <a:lstStyle/>
          <a:p>
            <a:pPr indent="0" lvl="0" marL="0" rtl="0" algn="ctr">
              <a:lnSpc>
                <a:spcPct val="200000"/>
              </a:lnSpc>
              <a:spcBef>
                <a:spcPts val="0"/>
              </a:spcBef>
              <a:spcAft>
                <a:spcPts val="0"/>
              </a:spcAft>
              <a:buNone/>
            </a:pPr>
            <a:r>
              <a:rPr lang="en-GB"/>
              <a:t>Michele Vendruscolo</a:t>
            </a:r>
            <a:endParaRPr/>
          </a:p>
          <a:p>
            <a:pPr indent="0" lvl="0" marL="0" rtl="0" algn="ctr">
              <a:lnSpc>
                <a:spcPct val="200000"/>
              </a:lnSpc>
              <a:spcBef>
                <a:spcPts val="1200"/>
              </a:spcBef>
              <a:spcAft>
                <a:spcPts val="0"/>
              </a:spcAft>
              <a:buNone/>
            </a:pPr>
            <a:r>
              <a:rPr lang="en-GB"/>
              <a:t>Shengyu Zhang</a:t>
            </a:r>
            <a:endParaRPr/>
          </a:p>
          <a:p>
            <a:pPr indent="0" lvl="0" marL="0" rtl="0" algn="ctr">
              <a:lnSpc>
                <a:spcPct val="200000"/>
              </a:lnSpc>
              <a:spcBef>
                <a:spcPts val="1200"/>
              </a:spcBef>
              <a:spcAft>
                <a:spcPts val="0"/>
              </a:spcAft>
              <a:buNone/>
            </a:pPr>
            <a:r>
              <a:rPr lang="en-GB"/>
              <a:t>Sebastian Pujaltes</a:t>
            </a:r>
            <a:endParaRPr/>
          </a:p>
          <a:p>
            <a:pPr indent="0" lvl="0" marL="0" rtl="0" algn="ctr">
              <a:lnSpc>
                <a:spcPct val="200000"/>
              </a:lnSpc>
              <a:spcBef>
                <a:spcPts val="1200"/>
              </a:spcBef>
              <a:spcAft>
                <a:spcPts val="0"/>
              </a:spcAft>
              <a:buNone/>
            </a:pPr>
            <a:r>
              <a:rPr lang="en-GB"/>
              <a:t>Stephen Eglen</a:t>
            </a:r>
            <a:endParaRPr/>
          </a:p>
          <a:p>
            <a:pPr indent="0" lvl="0" marL="0" rtl="0" algn="ctr">
              <a:lnSpc>
                <a:spcPct val="200000"/>
              </a:lnSpc>
              <a:spcBef>
                <a:spcPts val="1200"/>
              </a:spcBef>
              <a:spcAft>
                <a:spcPts val="1200"/>
              </a:spcAft>
              <a:buNone/>
            </a:pPr>
            <a:r>
              <a:rPr lang="en-GB"/>
              <a:t>Samantha Noel</a:t>
            </a:r>
            <a:endParaRPr/>
          </a:p>
        </p:txBody>
      </p:sp>
      <p:sp>
        <p:nvSpPr>
          <p:cNvPr id="362" name="Google Shape;362;p34"/>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63" name="Google Shape;363;p34"/>
          <p:cNvGrpSpPr/>
          <p:nvPr/>
        </p:nvGrpSpPr>
        <p:grpSpPr>
          <a:xfrm>
            <a:off x="822125" y="1190625"/>
            <a:ext cx="777000" cy="44100"/>
            <a:chOff x="822125" y="1190625"/>
            <a:chExt cx="777000" cy="44100"/>
          </a:xfrm>
        </p:grpSpPr>
        <p:sp>
          <p:nvSpPr>
            <p:cNvPr id="364" name="Google Shape;364;p34"/>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5" name="Google Shape;365;p34"/>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66" name="Google Shape;366;p34"/>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Lato"/>
                <a:ea typeface="Lato"/>
                <a:cs typeface="Lato"/>
                <a:sym typeface="Lato"/>
              </a:rPr>
              <a:t>Acknowledgements</a:t>
            </a:r>
            <a:endParaRPr b="1" sz="24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0" name="Shape 370"/>
        <p:cNvGrpSpPr/>
        <p:nvPr/>
      </p:nvGrpSpPr>
      <p:grpSpPr>
        <a:xfrm>
          <a:off x="0" y="0"/>
          <a:ext cx="0" cy="0"/>
          <a:chOff x="0" y="0"/>
          <a:chExt cx="0" cy="0"/>
        </a:xfrm>
      </p:grpSpPr>
      <p:sp>
        <p:nvSpPr>
          <p:cNvPr id="371" name="Google Shape;371;p35"/>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2" name="Google Shape;372;p35"/>
          <p:cNvSpPr txBox="1"/>
          <p:nvPr>
            <p:ph idx="1" type="body"/>
          </p:nvPr>
        </p:nvSpPr>
        <p:spPr>
          <a:xfrm>
            <a:off x="727650" y="156862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u="sng">
                <a:solidFill>
                  <a:schemeClr val="hlink"/>
                </a:solidFill>
                <a:hlinkClick r:id="rId3"/>
              </a:rPr>
              <a:t>https://www.nature.com/articles/s41586-021-03819-2</a:t>
            </a:r>
            <a:r>
              <a:rPr lang="en-GB"/>
              <a:t> </a:t>
            </a:r>
            <a:endParaRPr/>
          </a:p>
          <a:p>
            <a:pPr indent="-311150" lvl="0" marL="457200" rtl="0" algn="l">
              <a:lnSpc>
                <a:spcPct val="150000"/>
              </a:lnSpc>
              <a:spcBef>
                <a:spcPts val="0"/>
              </a:spcBef>
              <a:spcAft>
                <a:spcPts val="0"/>
              </a:spcAft>
              <a:buSzPts val="1300"/>
              <a:buChar char="●"/>
            </a:pPr>
            <a:r>
              <a:rPr lang="en-GB" u="sng">
                <a:solidFill>
                  <a:schemeClr val="hlink"/>
                </a:solidFill>
                <a:hlinkClick r:id="rId4"/>
              </a:rPr>
              <a:t>https://www.biorxiv.org/content/10.1101/2023.11.27.568880v1.full.pdf</a:t>
            </a:r>
            <a:endParaRPr/>
          </a:p>
          <a:p>
            <a:pPr indent="-311150" lvl="0" marL="457200" rtl="0" algn="l">
              <a:lnSpc>
                <a:spcPct val="150000"/>
              </a:lnSpc>
              <a:spcBef>
                <a:spcPts val="0"/>
              </a:spcBef>
              <a:spcAft>
                <a:spcPts val="0"/>
              </a:spcAft>
              <a:buSzPts val="1300"/>
              <a:buChar char="●"/>
            </a:pPr>
            <a:r>
              <a:rPr lang="en-GB" u="sng">
                <a:solidFill>
                  <a:schemeClr val="hlink"/>
                </a:solidFill>
                <a:hlinkClick r:id="rId5"/>
              </a:rPr>
              <a:t>https://www.sciencedirect.com/science/article/pii/S2451945621000039</a:t>
            </a:r>
            <a:r>
              <a:rPr lang="en-GB"/>
              <a:t> </a:t>
            </a:r>
            <a:endParaRPr/>
          </a:p>
          <a:p>
            <a:pPr indent="-311150" lvl="0" marL="457200" rtl="0" algn="l">
              <a:lnSpc>
                <a:spcPct val="150000"/>
              </a:lnSpc>
              <a:spcBef>
                <a:spcPts val="0"/>
              </a:spcBef>
              <a:spcAft>
                <a:spcPts val="0"/>
              </a:spcAft>
              <a:buSzPts val="1300"/>
              <a:buChar char="●"/>
            </a:pPr>
            <a:r>
              <a:rPr lang="en-GB" u="sng">
                <a:solidFill>
                  <a:schemeClr val="hlink"/>
                </a:solidFill>
                <a:hlinkClick r:id="rId6"/>
              </a:rPr>
              <a:t>https://pubmed.ncbi.nlm.nih.gov/33183000/</a:t>
            </a:r>
            <a:endParaRPr/>
          </a:p>
          <a:p>
            <a:pPr indent="-311150" lvl="0" marL="457200" rtl="0" algn="l">
              <a:lnSpc>
                <a:spcPct val="150000"/>
              </a:lnSpc>
              <a:spcBef>
                <a:spcPts val="0"/>
              </a:spcBef>
              <a:spcAft>
                <a:spcPts val="0"/>
              </a:spcAft>
              <a:buSzPts val="1300"/>
              <a:buChar char="●"/>
            </a:pPr>
            <a:r>
              <a:rPr lang="en-GB" u="sng">
                <a:solidFill>
                  <a:schemeClr val="hlink"/>
                </a:solidFill>
                <a:hlinkClick r:id="rId7"/>
              </a:rPr>
              <a:t>https://pubs.rsc.org/en/content/articlelanding/2020/md/d0md00178c</a:t>
            </a:r>
            <a:endParaRPr/>
          </a:p>
          <a:p>
            <a:pPr indent="-311150" lvl="0" marL="457200" rtl="0" algn="l">
              <a:lnSpc>
                <a:spcPct val="150000"/>
              </a:lnSpc>
              <a:spcBef>
                <a:spcPts val="0"/>
              </a:spcBef>
              <a:spcAft>
                <a:spcPts val="0"/>
              </a:spcAft>
              <a:buSzPts val="1300"/>
              <a:buChar char="●"/>
            </a:pPr>
            <a:r>
              <a:rPr lang="en-GB" u="sng">
                <a:solidFill>
                  <a:schemeClr val="hlink"/>
                </a:solidFill>
                <a:hlinkClick r:id="rId8"/>
              </a:rPr>
              <a:t>https://www.nature.com/articles/s41586-022-05440-3</a:t>
            </a:r>
            <a:r>
              <a:rPr lang="en-GB"/>
              <a:t> </a:t>
            </a:r>
            <a:endParaRPr/>
          </a:p>
          <a:p>
            <a:pPr indent="-311150" lvl="0" marL="457200" rtl="0" algn="l">
              <a:lnSpc>
                <a:spcPct val="150000"/>
              </a:lnSpc>
              <a:spcBef>
                <a:spcPts val="0"/>
              </a:spcBef>
              <a:spcAft>
                <a:spcPts val="0"/>
              </a:spcAft>
              <a:buSzPts val="1300"/>
              <a:buChar char="●"/>
            </a:pPr>
            <a:r>
              <a:rPr lang="en-GB" u="sng">
                <a:solidFill>
                  <a:schemeClr val="hlink"/>
                </a:solidFill>
                <a:hlinkClick r:id="rId9"/>
              </a:rPr>
              <a:t>https://www.nature.com/articles/srep45224</a:t>
            </a:r>
            <a:r>
              <a:rPr lang="en-GB"/>
              <a:t> </a:t>
            </a:r>
            <a:endParaRPr/>
          </a:p>
        </p:txBody>
      </p:sp>
      <p:sp>
        <p:nvSpPr>
          <p:cNvPr id="373" name="Google Shape;373;p35"/>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74" name="Google Shape;374;p35"/>
          <p:cNvGrpSpPr/>
          <p:nvPr/>
        </p:nvGrpSpPr>
        <p:grpSpPr>
          <a:xfrm>
            <a:off x="822125" y="1190625"/>
            <a:ext cx="777000" cy="44100"/>
            <a:chOff x="822125" y="1190625"/>
            <a:chExt cx="777000" cy="44100"/>
          </a:xfrm>
        </p:grpSpPr>
        <p:sp>
          <p:nvSpPr>
            <p:cNvPr id="375" name="Google Shape;375;p35"/>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6" name="Google Shape;376;p35"/>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77" name="Google Shape;377;p35"/>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Lato"/>
                <a:ea typeface="Lato"/>
                <a:cs typeface="Lato"/>
                <a:sym typeface="Lato"/>
              </a:rPr>
              <a:t>References</a:t>
            </a:r>
            <a:endParaRPr b="1" sz="24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1" name="Shape 381"/>
        <p:cNvGrpSpPr/>
        <p:nvPr/>
      </p:nvGrpSpPr>
      <p:grpSpPr>
        <a:xfrm>
          <a:off x="0" y="0"/>
          <a:ext cx="0" cy="0"/>
          <a:chOff x="0" y="0"/>
          <a:chExt cx="0" cy="0"/>
        </a:xfrm>
      </p:grpSpPr>
      <p:sp>
        <p:nvSpPr>
          <p:cNvPr id="382" name="Google Shape;382;p36"/>
          <p:cNvSpPr txBox="1"/>
          <p:nvPr>
            <p:ph type="title"/>
          </p:nvPr>
        </p:nvSpPr>
        <p:spPr>
          <a:xfrm>
            <a:off x="727800" y="2081875"/>
            <a:ext cx="7688400" cy="151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900">
                <a:solidFill>
                  <a:schemeClr val="dk2"/>
                </a:solidFill>
                <a:latin typeface="Merriweather"/>
                <a:ea typeface="Merriweather"/>
                <a:cs typeface="Merriweather"/>
                <a:sym typeface="Merriweather"/>
              </a:rPr>
              <a:t>Extra slides</a:t>
            </a:r>
            <a:endParaRPr sz="2900">
              <a:solidFill>
                <a:schemeClr val="dk2"/>
              </a:solidFill>
              <a:latin typeface="Merriweather"/>
              <a:ea typeface="Merriweather"/>
              <a:cs typeface="Merriweather"/>
              <a:sym typeface="Merriweather"/>
            </a:endParaRPr>
          </a:p>
        </p:txBody>
      </p:sp>
      <p:grpSp>
        <p:nvGrpSpPr>
          <p:cNvPr id="383" name="Google Shape;383;p36"/>
          <p:cNvGrpSpPr/>
          <p:nvPr/>
        </p:nvGrpSpPr>
        <p:grpSpPr>
          <a:xfrm>
            <a:off x="822125" y="1190625"/>
            <a:ext cx="777000" cy="44100"/>
            <a:chOff x="822125" y="1190625"/>
            <a:chExt cx="777000" cy="44100"/>
          </a:xfrm>
        </p:grpSpPr>
        <p:sp>
          <p:nvSpPr>
            <p:cNvPr id="384" name="Google Shape;384;p36"/>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5" name="Google Shape;385;p36"/>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9" name="Shape 389"/>
        <p:cNvGrpSpPr/>
        <p:nvPr/>
      </p:nvGrpSpPr>
      <p:grpSpPr>
        <a:xfrm>
          <a:off x="0" y="0"/>
          <a:ext cx="0" cy="0"/>
          <a:chOff x="0" y="0"/>
          <a:chExt cx="0" cy="0"/>
        </a:xfrm>
      </p:grpSpPr>
      <p:sp>
        <p:nvSpPr>
          <p:cNvPr id="390" name="Google Shape;390;p37"/>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1" name="Google Shape;391;p37"/>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92" name="Google Shape;392;p37"/>
          <p:cNvGrpSpPr/>
          <p:nvPr/>
        </p:nvGrpSpPr>
        <p:grpSpPr>
          <a:xfrm>
            <a:off x="822125" y="1190625"/>
            <a:ext cx="777000" cy="44100"/>
            <a:chOff x="822125" y="1190625"/>
            <a:chExt cx="777000" cy="44100"/>
          </a:xfrm>
        </p:grpSpPr>
        <p:sp>
          <p:nvSpPr>
            <p:cNvPr id="393" name="Google Shape;393;p37"/>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4" name="Google Shape;394;p37"/>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395" name="Google Shape;395;p37"/>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Lato"/>
              <a:buAutoNum type="arabicPeriod"/>
            </a:pPr>
            <a:r>
              <a:rPr b="1" lang="en-GB" sz="2400">
                <a:solidFill>
                  <a:schemeClr val="dk2"/>
                </a:solidFill>
                <a:latin typeface="Lato"/>
                <a:ea typeface="Lato"/>
                <a:cs typeface="Lato"/>
                <a:sym typeface="Lato"/>
              </a:rPr>
              <a:t>Collect binding kinetics data</a:t>
            </a:r>
            <a:endParaRPr b="1" sz="2400">
              <a:solidFill>
                <a:schemeClr val="dk2"/>
              </a:solidFill>
              <a:latin typeface="Lato"/>
              <a:ea typeface="Lato"/>
              <a:cs typeface="Lato"/>
              <a:sym typeface="Lato"/>
            </a:endParaRPr>
          </a:p>
        </p:txBody>
      </p:sp>
      <p:sp>
        <p:nvSpPr>
          <p:cNvPr id="396" name="Google Shape;396;p37"/>
          <p:cNvSpPr txBox="1"/>
          <p:nvPr>
            <p:ph idx="1" type="body"/>
          </p:nvPr>
        </p:nvSpPr>
        <p:spPr>
          <a:xfrm>
            <a:off x="514150" y="46849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There is a strong association between pKD and pKon.</a:t>
            </a:r>
            <a:endParaRPr/>
          </a:p>
        </p:txBody>
      </p:sp>
      <p:sp>
        <p:nvSpPr>
          <p:cNvPr id="397" name="Google Shape;397;p37"/>
          <p:cNvSpPr txBox="1"/>
          <p:nvPr>
            <p:ph idx="1" type="body"/>
          </p:nvPr>
        </p:nvSpPr>
        <p:spPr>
          <a:xfrm>
            <a:off x="514150" y="1290350"/>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Total of 3537 complexes collected from KIND and Fedorov et al.</a:t>
            </a:r>
            <a:endParaRPr/>
          </a:p>
        </p:txBody>
      </p:sp>
      <p:pic>
        <p:nvPicPr>
          <p:cNvPr id="398" name="Google Shape;398;p37"/>
          <p:cNvPicPr preferRelativeResize="0"/>
          <p:nvPr/>
        </p:nvPicPr>
        <p:blipFill>
          <a:blip r:embed="rId3">
            <a:alphaModFix/>
          </a:blip>
          <a:stretch>
            <a:fillRect/>
          </a:stretch>
        </p:blipFill>
        <p:spPr>
          <a:xfrm>
            <a:off x="1988700" y="1654275"/>
            <a:ext cx="4856724" cy="3030700"/>
          </a:xfrm>
          <a:prstGeom prst="rect">
            <a:avLst/>
          </a:prstGeom>
          <a:noFill/>
          <a:ln>
            <a:noFill/>
          </a:ln>
        </p:spPr>
      </p:pic>
      <p:sp>
        <p:nvSpPr>
          <p:cNvPr id="399" name="Google Shape;399;p37"/>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3" name="Shape 403"/>
        <p:cNvGrpSpPr/>
        <p:nvPr/>
      </p:nvGrpSpPr>
      <p:grpSpPr>
        <a:xfrm>
          <a:off x="0" y="0"/>
          <a:ext cx="0" cy="0"/>
          <a:chOff x="0" y="0"/>
          <a:chExt cx="0" cy="0"/>
        </a:xfrm>
      </p:grpSpPr>
      <p:sp>
        <p:nvSpPr>
          <p:cNvPr id="404" name="Google Shape;404;p38"/>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5" name="Google Shape;405;p38"/>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06" name="Google Shape;406;p38"/>
          <p:cNvGrpSpPr/>
          <p:nvPr/>
        </p:nvGrpSpPr>
        <p:grpSpPr>
          <a:xfrm>
            <a:off x="822125" y="1190625"/>
            <a:ext cx="777000" cy="44100"/>
            <a:chOff x="822125" y="1190625"/>
            <a:chExt cx="777000" cy="44100"/>
          </a:xfrm>
        </p:grpSpPr>
        <p:sp>
          <p:nvSpPr>
            <p:cNvPr id="407" name="Google Shape;407;p38"/>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8" name="Google Shape;408;p38"/>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09" name="Google Shape;409;p38"/>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Lato"/>
              <a:buAutoNum type="arabicPeriod"/>
            </a:pPr>
            <a:r>
              <a:rPr b="1" lang="en-GB" sz="2400">
                <a:solidFill>
                  <a:schemeClr val="dk2"/>
                </a:solidFill>
                <a:latin typeface="Lato"/>
                <a:ea typeface="Lato"/>
                <a:cs typeface="Lato"/>
                <a:sym typeface="Lato"/>
              </a:rPr>
              <a:t>Collect binding kinetics data</a:t>
            </a:r>
            <a:endParaRPr b="1" sz="2400">
              <a:solidFill>
                <a:schemeClr val="dk2"/>
              </a:solidFill>
              <a:latin typeface="Lato"/>
              <a:ea typeface="Lato"/>
              <a:cs typeface="Lato"/>
              <a:sym typeface="Lato"/>
            </a:endParaRPr>
          </a:p>
        </p:txBody>
      </p:sp>
      <p:sp>
        <p:nvSpPr>
          <p:cNvPr id="410" name="Google Shape;410;p38"/>
          <p:cNvSpPr txBox="1"/>
          <p:nvPr>
            <p:ph idx="1" type="body"/>
          </p:nvPr>
        </p:nvSpPr>
        <p:spPr>
          <a:xfrm>
            <a:off x="514150" y="1214150"/>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Data separated into 5 stratified folds for cross-validation</a:t>
            </a:r>
            <a:endParaRPr/>
          </a:p>
        </p:txBody>
      </p:sp>
      <p:pic>
        <p:nvPicPr>
          <p:cNvPr id="411" name="Google Shape;411;p38"/>
          <p:cNvPicPr preferRelativeResize="0"/>
          <p:nvPr/>
        </p:nvPicPr>
        <p:blipFill>
          <a:blip r:embed="rId3">
            <a:alphaModFix/>
          </a:blip>
          <a:stretch>
            <a:fillRect/>
          </a:stretch>
        </p:blipFill>
        <p:spPr>
          <a:xfrm>
            <a:off x="1724363" y="1578200"/>
            <a:ext cx="5168276" cy="3199899"/>
          </a:xfrm>
          <a:prstGeom prst="rect">
            <a:avLst/>
          </a:prstGeom>
          <a:noFill/>
          <a:ln>
            <a:noFill/>
          </a:ln>
        </p:spPr>
      </p:pic>
      <p:sp>
        <p:nvSpPr>
          <p:cNvPr id="412" name="Google Shape;412;p38"/>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
        <p:nvSpPr>
          <p:cNvPr id="413" name="Google Shape;413;p38"/>
          <p:cNvSpPr txBox="1"/>
          <p:nvPr>
            <p:ph idx="1" type="body"/>
          </p:nvPr>
        </p:nvSpPr>
        <p:spPr>
          <a:xfrm>
            <a:off x="514150"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Difference in parameter distribution according to assay method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7" name="Shape 417"/>
        <p:cNvGrpSpPr/>
        <p:nvPr/>
      </p:nvGrpSpPr>
      <p:grpSpPr>
        <a:xfrm>
          <a:off x="0" y="0"/>
          <a:ext cx="0" cy="0"/>
          <a:chOff x="0" y="0"/>
          <a:chExt cx="0" cy="0"/>
        </a:xfrm>
      </p:grpSpPr>
      <p:sp>
        <p:nvSpPr>
          <p:cNvPr id="418" name="Google Shape;418;p39"/>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9" name="Google Shape;419;p39"/>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20" name="Google Shape;420;p39"/>
          <p:cNvGrpSpPr/>
          <p:nvPr/>
        </p:nvGrpSpPr>
        <p:grpSpPr>
          <a:xfrm>
            <a:off x="822125" y="1190625"/>
            <a:ext cx="777000" cy="44100"/>
            <a:chOff x="822125" y="1190625"/>
            <a:chExt cx="777000" cy="44100"/>
          </a:xfrm>
        </p:grpSpPr>
        <p:sp>
          <p:nvSpPr>
            <p:cNvPr id="421" name="Google Shape;421;p39"/>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2" name="Google Shape;422;p39"/>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23" name="Google Shape;423;p39"/>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400">
                <a:solidFill>
                  <a:schemeClr val="dk2"/>
                </a:solidFill>
                <a:latin typeface="Lato"/>
                <a:ea typeface="Lato"/>
                <a:cs typeface="Lato"/>
                <a:sym typeface="Lato"/>
              </a:rPr>
              <a:t>1.   </a:t>
            </a:r>
            <a:r>
              <a:rPr b="1" lang="en-GB" sz="2400">
                <a:solidFill>
                  <a:schemeClr val="dk2"/>
                </a:solidFill>
                <a:latin typeface="Lato"/>
                <a:ea typeface="Lato"/>
                <a:cs typeface="Lato"/>
                <a:sym typeface="Lato"/>
              </a:rPr>
              <a:t>Predict binding kinetics for drug or target in training</a:t>
            </a:r>
            <a:endParaRPr b="1" sz="2400">
              <a:solidFill>
                <a:schemeClr val="dk2"/>
              </a:solidFill>
              <a:latin typeface="Lato"/>
              <a:ea typeface="Lato"/>
              <a:cs typeface="Lato"/>
              <a:sym typeface="Lato"/>
            </a:endParaRPr>
          </a:p>
        </p:txBody>
      </p:sp>
      <p:sp>
        <p:nvSpPr>
          <p:cNvPr id="424" name="Google Shape;424;p39"/>
          <p:cNvSpPr txBox="1"/>
          <p:nvPr>
            <p:ph idx="1" type="body"/>
          </p:nvPr>
        </p:nvSpPr>
        <p:spPr>
          <a:xfrm>
            <a:off x="514150" y="1190625"/>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Model was finetuned only with KIND dataset for 30 more epochs</a:t>
            </a:r>
            <a:endParaRPr/>
          </a:p>
        </p:txBody>
      </p:sp>
      <p:sp>
        <p:nvSpPr>
          <p:cNvPr id="425" name="Google Shape;425;p39"/>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pic>
        <p:nvPicPr>
          <p:cNvPr id="426" name="Google Shape;426;p39"/>
          <p:cNvPicPr preferRelativeResize="0"/>
          <p:nvPr/>
        </p:nvPicPr>
        <p:blipFill>
          <a:blip r:embed="rId3">
            <a:alphaModFix/>
          </a:blip>
          <a:stretch>
            <a:fillRect/>
          </a:stretch>
        </p:blipFill>
        <p:spPr>
          <a:xfrm>
            <a:off x="1756275" y="1513800"/>
            <a:ext cx="5116052" cy="3629699"/>
          </a:xfrm>
          <a:prstGeom prst="rect">
            <a:avLst/>
          </a:prstGeom>
          <a:noFill/>
          <a:ln>
            <a:noFill/>
          </a:ln>
        </p:spPr>
      </p:pic>
      <p:sp>
        <p:nvSpPr>
          <p:cNvPr id="427" name="Google Shape;427;p39"/>
          <p:cNvSpPr txBox="1"/>
          <p:nvPr>
            <p:ph idx="1" type="body"/>
          </p:nvPr>
        </p:nvSpPr>
        <p:spPr>
          <a:xfrm>
            <a:off x="6939650" y="4097800"/>
            <a:ext cx="2083500" cy="9708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1200"/>
              </a:spcAft>
              <a:buNone/>
            </a:pPr>
            <a:r>
              <a:rPr lang="en-GB"/>
              <a:t>Model converges across all splits of cross-validation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1" name="Shape 431"/>
        <p:cNvGrpSpPr/>
        <p:nvPr/>
      </p:nvGrpSpPr>
      <p:grpSpPr>
        <a:xfrm>
          <a:off x="0" y="0"/>
          <a:ext cx="0" cy="0"/>
          <a:chOff x="0" y="0"/>
          <a:chExt cx="0" cy="0"/>
        </a:xfrm>
      </p:grpSpPr>
      <p:sp>
        <p:nvSpPr>
          <p:cNvPr id="432" name="Google Shape;432;p40"/>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3" name="Google Shape;433;p40"/>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34" name="Google Shape;434;p40"/>
          <p:cNvGrpSpPr/>
          <p:nvPr/>
        </p:nvGrpSpPr>
        <p:grpSpPr>
          <a:xfrm>
            <a:off x="822125" y="1190625"/>
            <a:ext cx="777000" cy="44100"/>
            <a:chOff x="822125" y="1190625"/>
            <a:chExt cx="777000" cy="44100"/>
          </a:xfrm>
        </p:grpSpPr>
        <p:sp>
          <p:nvSpPr>
            <p:cNvPr id="435" name="Google Shape;435;p40"/>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6" name="Google Shape;436;p40"/>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37" name="Google Shape;437;p40"/>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400">
                <a:solidFill>
                  <a:schemeClr val="dk2"/>
                </a:solidFill>
                <a:latin typeface="Lato"/>
                <a:ea typeface="Lato"/>
                <a:cs typeface="Lato"/>
                <a:sym typeface="Lato"/>
              </a:rPr>
              <a:t>1</a:t>
            </a:r>
            <a:r>
              <a:rPr b="1" lang="en-GB" sz="2400">
                <a:solidFill>
                  <a:schemeClr val="dk2"/>
                </a:solidFill>
                <a:latin typeface="Lato"/>
                <a:ea typeface="Lato"/>
                <a:cs typeface="Lato"/>
                <a:sym typeface="Lato"/>
              </a:rPr>
              <a:t>.   Predict binding kinetics for drug or target in training</a:t>
            </a:r>
            <a:endParaRPr b="1" sz="2400">
              <a:solidFill>
                <a:schemeClr val="dk2"/>
              </a:solidFill>
              <a:latin typeface="Lato"/>
              <a:ea typeface="Lato"/>
              <a:cs typeface="Lato"/>
              <a:sym typeface="Lato"/>
            </a:endParaRPr>
          </a:p>
        </p:txBody>
      </p:sp>
      <p:sp>
        <p:nvSpPr>
          <p:cNvPr id="438" name="Google Shape;438;p40"/>
          <p:cNvSpPr txBox="1"/>
          <p:nvPr>
            <p:ph idx="1" type="body"/>
          </p:nvPr>
        </p:nvSpPr>
        <p:spPr>
          <a:xfrm>
            <a:off x="514150" y="1190625"/>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Binding affinity prediction with Kinetics Head or Affinity Head</a:t>
            </a:r>
            <a:endParaRPr/>
          </a:p>
        </p:txBody>
      </p:sp>
      <p:sp>
        <p:nvSpPr>
          <p:cNvPr id="439" name="Google Shape;439;p40"/>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pic>
        <p:nvPicPr>
          <p:cNvPr id="440" name="Google Shape;440;p40"/>
          <p:cNvPicPr preferRelativeResize="0"/>
          <p:nvPr/>
        </p:nvPicPr>
        <p:blipFill>
          <a:blip r:embed="rId3">
            <a:alphaModFix/>
          </a:blip>
          <a:stretch>
            <a:fillRect/>
          </a:stretch>
        </p:blipFill>
        <p:spPr>
          <a:xfrm>
            <a:off x="1222125" y="1518825"/>
            <a:ext cx="6272755" cy="3243675"/>
          </a:xfrm>
          <a:prstGeom prst="rect">
            <a:avLst/>
          </a:prstGeom>
          <a:noFill/>
          <a:ln>
            <a:noFill/>
          </a:ln>
        </p:spPr>
      </p:pic>
      <p:sp>
        <p:nvSpPr>
          <p:cNvPr id="441" name="Google Shape;441;p40"/>
          <p:cNvSpPr txBox="1"/>
          <p:nvPr>
            <p:ph idx="1" type="body"/>
          </p:nvPr>
        </p:nvSpPr>
        <p:spPr>
          <a:xfrm>
            <a:off x="514150"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Affinity Head and Kinetics Head predict </a:t>
            </a:r>
            <a:r>
              <a:rPr lang="en-GB"/>
              <a:t>binding</a:t>
            </a:r>
            <a:r>
              <a:rPr lang="en-GB"/>
              <a:t> affinity with similar performance for KIND dataset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5" name="Shape 445"/>
        <p:cNvGrpSpPr/>
        <p:nvPr/>
      </p:nvGrpSpPr>
      <p:grpSpPr>
        <a:xfrm>
          <a:off x="0" y="0"/>
          <a:ext cx="0" cy="0"/>
          <a:chOff x="0" y="0"/>
          <a:chExt cx="0" cy="0"/>
        </a:xfrm>
      </p:grpSpPr>
      <p:sp>
        <p:nvSpPr>
          <p:cNvPr id="446" name="Google Shape;446;p41"/>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7" name="Google Shape;447;p41"/>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48" name="Google Shape;448;p41"/>
          <p:cNvGrpSpPr/>
          <p:nvPr/>
        </p:nvGrpSpPr>
        <p:grpSpPr>
          <a:xfrm>
            <a:off x="822125" y="1190625"/>
            <a:ext cx="777000" cy="44100"/>
            <a:chOff x="822125" y="1190625"/>
            <a:chExt cx="777000" cy="44100"/>
          </a:xfrm>
        </p:grpSpPr>
        <p:sp>
          <p:nvSpPr>
            <p:cNvPr id="449" name="Google Shape;449;p41"/>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0" name="Google Shape;450;p41"/>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51" name="Google Shape;451;p41"/>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2"/>
              </a:buClr>
              <a:buSzPts val="2400"/>
              <a:buFont typeface="Lato"/>
              <a:buAutoNum type="arabicPeriod"/>
            </a:pPr>
            <a:r>
              <a:rPr b="1" lang="en-GB" sz="2400">
                <a:solidFill>
                  <a:schemeClr val="dk2"/>
                </a:solidFill>
                <a:latin typeface="Lato"/>
                <a:ea typeface="Lato"/>
                <a:cs typeface="Lato"/>
                <a:sym typeface="Lato"/>
              </a:rPr>
              <a:t>Explore the structure of Medin</a:t>
            </a:r>
            <a:endParaRPr b="1" sz="2400">
              <a:solidFill>
                <a:schemeClr val="dk2"/>
              </a:solidFill>
              <a:latin typeface="Lato"/>
              <a:ea typeface="Lato"/>
              <a:cs typeface="Lato"/>
              <a:sym typeface="Lato"/>
            </a:endParaRPr>
          </a:p>
        </p:txBody>
      </p:sp>
      <p:sp>
        <p:nvSpPr>
          <p:cNvPr id="452" name="Google Shape;452;p41"/>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453" name="Google Shape;453;p41"/>
          <p:cNvSpPr txBox="1"/>
          <p:nvPr>
            <p:ph idx="1" type="body"/>
          </p:nvPr>
        </p:nvSpPr>
        <p:spPr>
          <a:xfrm>
            <a:off x="514150" y="46849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AlphaFold2 has relatively high confidence in Medin structure, with exception of the termini</a:t>
            </a:r>
            <a:endParaRPr/>
          </a:p>
        </p:txBody>
      </p:sp>
      <p:sp>
        <p:nvSpPr>
          <p:cNvPr id="454" name="Google Shape;454;p41"/>
          <p:cNvSpPr txBox="1"/>
          <p:nvPr>
            <p:ph idx="1" type="body"/>
          </p:nvPr>
        </p:nvSpPr>
        <p:spPr>
          <a:xfrm>
            <a:off x="514150" y="1214150"/>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ColabFold used to predict inter-residue distance matrix for Medin</a:t>
            </a:r>
            <a:endParaRPr/>
          </a:p>
        </p:txBody>
      </p:sp>
      <p:pic>
        <p:nvPicPr>
          <p:cNvPr id="455" name="Google Shape;455;p41"/>
          <p:cNvPicPr preferRelativeResize="0"/>
          <p:nvPr/>
        </p:nvPicPr>
        <p:blipFill>
          <a:blip r:embed="rId3">
            <a:alphaModFix/>
          </a:blip>
          <a:stretch>
            <a:fillRect/>
          </a:stretch>
        </p:blipFill>
        <p:spPr>
          <a:xfrm>
            <a:off x="2555200" y="1582225"/>
            <a:ext cx="3606609" cy="3102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7" name="Shape 107"/>
        <p:cNvGrpSpPr/>
        <p:nvPr/>
      </p:nvGrpSpPr>
      <p:grpSpPr>
        <a:xfrm>
          <a:off x="0" y="0"/>
          <a:ext cx="0" cy="0"/>
          <a:chOff x="0" y="0"/>
          <a:chExt cx="0" cy="0"/>
        </a:xfrm>
      </p:grpSpPr>
      <p:sp>
        <p:nvSpPr>
          <p:cNvPr id="108" name="Google Shape;108;p15"/>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9" name="Google Shape;109;p15"/>
          <p:cNvSpPr txBox="1"/>
          <p:nvPr>
            <p:ph idx="1" type="body"/>
          </p:nvPr>
        </p:nvSpPr>
        <p:spPr>
          <a:xfrm>
            <a:off x="727650" y="1568625"/>
            <a:ext cx="7688700" cy="22611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AlphaFold2 achieved a major breakthrough for protein structure prediction</a:t>
            </a:r>
            <a:endParaRPr/>
          </a:p>
          <a:p>
            <a:pPr indent="-311150" lvl="0" marL="457200" rtl="0" algn="l">
              <a:lnSpc>
                <a:spcPct val="200000"/>
              </a:lnSpc>
              <a:spcBef>
                <a:spcPts val="0"/>
              </a:spcBef>
              <a:spcAft>
                <a:spcPts val="0"/>
              </a:spcAft>
              <a:buSzPts val="1300"/>
              <a:buChar char="●"/>
            </a:pPr>
            <a:r>
              <a:rPr lang="en-GB"/>
              <a:t>This presents a powerful tool for drug discovery and prediction of small molecule binding</a:t>
            </a:r>
            <a:endParaRPr/>
          </a:p>
          <a:p>
            <a:pPr indent="-311150" lvl="0" marL="457200" rtl="0" algn="l">
              <a:lnSpc>
                <a:spcPct val="200000"/>
              </a:lnSpc>
              <a:spcBef>
                <a:spcPts val="0"/>
              </a:spcBef>
              <a:spcAft>
                <a:spcPts val="0"/>
              </a:spcAft>
              <a:buSzPts val="1300"/>
              <a:buChar char="●"/>
            </a:pPr>
            <a:r>
              <a:rPr lang="en-GB"/>
              <a:t>Ligand-Transformer uses AlphaFold2 to predict binding of proteins to small molecules</a:t>
            </a:r>
            <a:endParaRPr/>
          </a:p>
          <a:p>
            <a:pPr indent="-311150" lvl="0" marL="457200" rtl="0" algn="l">
              <a:lnSpc>
                <a:spcPct val="200000"/>
              </a:lnSpc>
              <a:spcBef>
                <a:spcPts val="0"/>
              </a:spcBef>
              <a:spcAft>
                <a:spcPts val="0"/>
              </a:spcAft>
              <a:buSzPts val="1300"/>
              <a:buChar char="●"/>
            </a:pPr>
            <a:r>
              <a:rPr lang="en-GB"/>
              <a:t>Adapted to work well especially for intrinsically disordered proteins</a:t>
            </a:r>
            <a:endParaRPr/>
          </a:p>
        </p:txBody>
      </p:sp>
      <p:sp>
        <p:nvSpPr>
          <p:cNvPr id="110" name="Google Shape;110;p15"/>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1" name="Google Shape;111;p15"/>
          <p:cNvGrpSpPr/>
          <p:nvPr/>
        </p:nvGrpSpPr>
        <p:grpSpPr>
          <a:xfrm>
            <a:off x="822125" y="1190625"/>
            <a:ext cx="777000" cy="44100"/>
            <a:chOff x="822125" y="1190625"/>
            <a:chExt cx="777000" cy="44100"/>
          </a:xfrm>
        </p:grpSpPr>
        <p:sp>
          <p:nvSpPr>
            <p:cNvPr id="112" name="Google Shape;112;p15"/>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3" name="Google Shape;113;p15"/>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14" name="Google Shape;114;p15"/>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latin typeface="Lato"/>
                <a:ea typeface="Lato"/>
                <a:cs typeface="Lato"/>
                <a:sym typeface="Lato"/>
              </a:rPr>
              <a:t>General Background &amp; Motivation</a:t>
            </a:r>
            <a:endParaRPr b="1" sz="2400">
              <a:solidFill>
                <a:schemeClr val="dk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9" name="Shape 459"/>
        <p:cNvGrpSpPr/>
        <p:nvPr/>
      </p:nvGrpSpPr>
      <p:grpSpPr>
        <a:xfrm>
          <a:off x="0" y="0"/>
          <a:ext cx="0" cy="0"/>
          <a:chOff x="0" y="0"/>
          <a:chExt cx="0" cy="0"/>
        </a:xfrm>
      </p:grpSpPr>
      <p:sp>
        <p:nvSpPr>
          <p:cNvPr id="460" name="Google Shape;460;p42"/>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1" name="Google Shape;461;p42"/>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62" name="Google Shape;462;p42"/>
          <p:cNvGrpSpPr/>
          <p:nvPr/>
        </p:nvGrpSpPr>
        <p:grpSpPr>
          <a:xfrm>
            <a:off x="822125" y="1190625"/>
            <a:ext cx="777000" cy="44100"/>
            <a:chOff x="822125" y="1190625"/>
            <a:chExt cx="777000" cy="44100"/>
          </a:xfrm>
        </p:grpSpPr>
        <p:sp>
          <p:nvSpPr>
            <p:cNvPr id="463" name="Google Shape;463;p42"/>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4" name="Google Shape;464;p42"/>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65" name="Google Shape;465;p42"/>
          <p:cNvSpPr txBox="1"/>
          <p:nvPr/>
        </p:nvSpPr>
        <p:spPr>
          <a:xfrm>
            <a:off x="128775" y="30732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200">
                <a:solidFill>
                  <a:schemeClr val="dk2"/>
                </a:solidFill>
                <a:latin typeface="Lato"/>
                <a:ea typeface="Lato"/>
                <a:cs typeface="Lato"/>
                <a:sym typeface="Lato"/>
              </a:rPr>
              <a:t>2.    Select 30 molecules with high binding affinity to Medin</a:t>
            </a:r>
            <a:endParaRPr b="1" sz="2200">
              <a:solidFill>
                <a:schemeClr val="dk2"/>
              </a:solidFill>
              <a:latin typeface="Lato"/>
              <a:ea typeface="Lato"/>
              <a:cs typeface="Lato"/>
              <a:sym typeface="Lato"/>
            </a:endParaRPr>
          </a:p>
        </p:txBody>
      </p:sp>
      <p:sp>
        <p:nvSpPr>
          <p:cNvPr id="466" name="Google Shape;466;p42"/>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467" name="Google Shape;467;p42"/>
          <p:cNvSpPr txBox="1"/>
          <p:nvPr>
            <p:ph idx="1" type="body"/>
          </p:nvPr>
        </p:nvSpPr>
        <p:spPr>
          <a:xfrm>
            <a:off x="629775" y="46849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Model 2 has a higher concentration of mid-</a:t>
            </a:r>
            <a:r>
              <a:rPr lang="en-GB"/>
              <a:t>affinity</a:t>
            </a:r>
            <a:r>
              <a:rPr lang="en-GB"/>
              <a:t> molecules</a:t>
            </a:r>
            <a:endParaRPr/>
          </a:p>
        </p:txBody>
      </p:sp>
      <p:sp>
        <p:nvSpPr>
          <p:cNvPr id="468" name="Google Shape;468;p42"/>
          <p:cNvSpPr txBox="1"/>
          <p:nvPr>
            <p:ph idx="1" type="body"/>
          </p:nvPr>
        </p:nvSpPr>
        <p:spPr>
          <a:xfrm>
            <a:off x="514150" y="1290350"/>
            <a:ext cx="7688700" cy="461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Ligand-Transformer without (Model 1) and with (Model 2) hyperparameter optimisation</a:t>
            </a:r>
            <a:endParaRPr/>
          </a:p>
        </p:txBody>
      </p:sp>
      <p:pic>
        <p:nvPicPr>
          <p:cNvPr id="469" name="Google Shape;469;p42"/>
          <p:cNvPicPr preferRelativeResize="0"/>
          <p:nvPr/>
        </p:nvPicPr>
        <p:blipFill>
          <a:blip r:embed="rId3">
            <a:alphaModFix/>
          </a:blip>
          <a:stretch>
            <a:fillRect/>
          </a:stretch>
        </p:blipFill>
        <p:spPr>
          <a:xfrm>
            <a:off x="920550" y="1752050"/>
            <a:ext cx="6783668" cy="2932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3" name="Shape 473"/>
        <p:cNvGrpSpPr/>
        <p:nvPr/>
      </p:nvGrpSpPr>
      <p:grpSpPr>
        <a:xfrm>
          <a:off x="0" y="0"/>
          <a:ext cx="0" cy="0"/>
          <a:chOff x="0" y="0"/>
          <a:chExt cx="0" cy="0"/>
        </a:xfrm>
      </p:grpSpPr>
      <p:sp>
        <p:nvSpPr>
          <p:cNvPr id="474" name="Google Shape;474;p43"/>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5" name="Google Shape;475;p43"/>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76" name="Google Shape;476;p43"/>
          <p:cNvGrpSpPr/>
          <p:nvPr/>
        </p:nvGrpSpPr>
        <p:grpSpPr>
          <a:xfrm>
            <a:off x="822125" y="1190625"/>
            <a:ext cx="777000" cy="44100"/>
            <a:chOff x="822125" y="1190625"/>
            <a:chExt cx="777000" cy="44100"/>
          </a:xfrm>
        </p:grpSpPr>
        <p:sp>
          <p:nvSpPr>
            <p:cNvPr id="477" name="Google Shape;477;p43"/>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8" name="Google Shape;478;p43"/>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79" name="Google Shape;479;p43"/>
          <p:cNvSpPr txBox="1"/>
          <p:nvPr/>
        </p:nvSpPr>
        <p:spPr>
          <a:xfrm>
            <a:off x="128775" y="30732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200">
                <a:solidFill>
                  <a:schemeClr val="dk2"/>
                </a:solidFill>
                <a:latin typeface="Lato"/>
                <a:ea typeface="Lato"/>
                <a:cs typeface="Lato"/>
                <a:sym typeface="Lato"/>
              </a:rPr>
              <a:t>2.    Select 30 molecules with high binding affinity to Medin</a:t>
            </a:r>
            <a:endParaRPr b="1" sz="2200">
              <a:solidFill>
                <a:schemeClr val="dk2"/>
              </a:solidFill>
              <a:latin typeface="Lato"/>
              <a:ea typeface="Lato"/>
              <a:cs typeface="Lato"/>
              <a:sym typeface="Lato"/>
            </a:endParaRPr>
          </a:p>
        </p:txBody>
      </p:sp>
      <p:sp>
        <p:nvSpPr>
          <p:cNvPr id="480" name="Google Shape;480;p43"/>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481" name="Google Shape;481;p43"/>
          <p:cNvSpPr txBox="1"/>
          <p:nvPr>
            <p:ph idx="1" type="body"/>
          </p:nvPr>
        </p:nvSpPr>
        <p:spPr>
          <a:xfrm>
            <a:off x="629775"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Final molecule selection had a range of affinities in both models and were different amongst themselves</a:t>
            </a:r>
            <a:endParaRPr/>
          </a:p>
        </p:txBody>
      </p:sp>
      <p:sp>
        <p:nvSpPr>
          <p:cNvPr id="482" name="Google Shape;482;p43"/>
          <p:cNvSpPr txBox="1"/>
          <p:nvPr>
            <p:ph idx="1" type="body"/>
          </p:nvPr>
        </p:nvSpPr>
        <p:spPr>
          <a:xfrm>
            <a:off x="497150" y="1234725"/>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Tanimoto Similarity Index </a:t>
            </a:r>
            <a:r>
              <a:rPr lang="en-GB"/>
              <a:t>for selected molecules</a:t>
            </a:r>
            <a:endParaRPr/>
          </a:p>
        </p:txBody>
      </p:sp>
      <p:pic>
        <p:nvPicPr>
          <p:cNvPr id="483" name="Google Shape;483;p43"/>
          <p:cNvPicPr preferRelativeResize="0"/>
          <p:nvPr/>
        </p:nvPicPr>
        <p:blipFill>
          <a:blip r:embed="rId3">
            <a:alphaModFix/>
          </a:blip>
          <a:stretch>
            <a:fillRect/>
          </a:stretch>
        </p:blipFill>
        <p:spPr>
          <a:xfrm>
            <a:off x="2472992" y="1589075"/>
            <a:ext cx="3873126" cy="31639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7" name="Shape 487"/>
        <p:cNvGrpSpPr/>
        <p:nvPr/>
      </p:nvGrpSpPr>
      <p:grpSpPr>
        <a:xfrm>
          <a:off x="0" y="0"/>
          <a:ext cx="0" cy="0"/>
          <a:chOff x="0" y="0"/>
          <a:chExt cx="0" cy="0"/>
        </a:xfrm>
      </p:grpSpPr>
      <p:sp>
        <p:nvSpPr>
          <p:cNvPr id="488" name="Google Shape;488;p44"/>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9" name="Google Shape;489;p44"/>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90" name="Google Shape;490;p44"/>
          <p:cNvGrpSpPr/>
          <p:nvPr/>
        </p:nvGrpSpPr>
        <p:grpSpPr>
          <a:xfrm>
            <a:off x="822125" y="1190625"/>
            <a:ext cx="777000" cy="44100"/>
            <a:chOff x="822125" y="1190625"/>
            <a:chExt cx="777000" cy="44100"/>
          </a:xfrm>
        </p:grpSpPr>
        <p:sp>
          <p:nvSpPr>
            <p:cNvPr id="491" name="Google Shape;491;p44"/>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2" name="Google Shape;492;p44"/>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93" name="Google Shape;493;p44"/>
          <p:cNvSpPr txBox="1"/>
          <p:nvPr/>
        </p:nvSpPr>
        <p:spPr>
          <a:xfrm>
            <a:off x="128775" y="30732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2200">
                <a:solidFill>
                  <a:schemeClr val="dk2"/>
                </a:solidFill>
                <a:latin typeface="Lato"/>
                <a:ea typeface="Lato"/>
                <a:cs typeface="Lato"/>
                <a:sym typeface="Lato"/>
              </a:rPr>
              <a:t>2.    Select 30 molecules with high binding affinity to Medin</a:t>
            </a:r>
            <a:endParaRPr b="1" sz="2200">
              <a:solidFill>
                <a:schemeClr val="dk2"/>
              </a:solidFill>
              <a:latin typeface="Lato"/>
              <a:ea typeface="Lato"/>
              <a:cs typeface="Lato"/>
              <a:sym typeface="Lato"/>
            </a:endParaRPr>
          </a:p>
        </p:txBody>
      </p:sp>
      <p:sp>
        <p:nvSpPr>
          <p:cNvPr id="494" name="Google Shape;494;p44"/>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495" name="Google Shape;495;p44"/>
          <p:cNvSpPr txBox="1"/>
          <p:nvPr>
            <p:ph idx="1" type="body"/>
          </p:nvPr>
        </p:nvSpPr>
        <p:spPr>
          <a:xfrm>
            <a:off x="629775" y="4761175"/>
            <a:ext cx="7688700" cy="404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lang="en-GB"/>
              <a:t>Binding Kinetics prediction still does not present perfect correlation with Affinity Head</a:t>
            </a:r>
            <a:endParaRPr/>
          </a:p>
        </p:txBody>
      </p:sp>
      <p:sp>
        <p:nvSpPr>
          <p:cNvPr id="496" name="Google Shape;496;p44"/>
          <p:cNvSpPr txBox="1"/>
          <p:nvPr>
            <p:ph idx="1" type="body"/>
          </p:nvPr>
        </p:nvSpPr>
        <p:spPr>
          <a:xfrm>
            <a:off x="497150" y="1234725"/>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Kinetics prediction for selected molecules</a:t>
            </a:r>
            <a:endParaRPr/>
          </a:p>
        </p:txBody>
      </p:sp>
      <p:pic>
        <p:nvPicPr>
          <p:cNvPr id="497" name="Google Shape;497;p44"/>
          <p:cNvPicPr preferRelativeResize="0"/>
          <p:nvPr/>
        </p:nvPicPr>
        <p:blipFill>
          <a:blip r:embed="rId3">
            <a:alphaModFix/>
          </a:blip>
          <a:stretch>
            <a:fillRect/>
          </a:stretch>
        </p:blipFill>
        <p:spPr>
          <a:xfrm>
            <a:off x="152400" y="1840125"/>
            <a:ext cx="8839204" cy="26759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1" name="Shape 501"/>
        <p:cNvGrpSpPr/>
        <p:nvPr/>
      </p:nvGrpSpPr>
      <p:grpSpPr>
        <a:xfrm>
          <a:off x="0" y="0"/>
          <a:ext cx="0" cy="0"/>
          <a:chOff x="0" y="0"/>
          <a:chExt cx="0" cy="0"/>
        </a:xfrm>
      </p:grpSpPr>
      <p:sp>
        <p:nvSpPr>
          <p:cNvPr id="502" name="Google Shape;502;p45"/>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3" name="Google Shape;503;p45"/>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04" name="Google Shape;504;p45"/>
          <p:cNvGrpSpPr/>
          <p:nvPr/>
        </p:nvGrpSpPr>
        <p:grpSpPr>
          <a:xfrm>
            <a:off x="822125" y="1190625"/>
            <a:ext cx="777000" cy="44100"/>
            <a:chOff x="822125" y="1190625"/>
            <a:chExt cx="777000" cy="44100"/>
          </a:xfrm>
        </p:grpSpPr>
        <p:sp>
          <p:nvSpPr>
            <p:cNvPr id="505" name="Google Shape;505;p45"/>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06" name="Google Shape;506;p45"/>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507" name="Google Shape;507;p45"/>
          <p:cNvSpPr txBox="1"/>
          <p:nvPr/>
        </p:nvSpPr>
        <p:spPr>
          <a:xfrm>
            <a:off x="128775" y="161450"/>
            <a:ext cx="8189700" cy="107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chemeClr val="dk2"/>
                </a:solidFill>
                <a:latin typeface="Lato"/>
                <a:ea typeface="Lato"/>
                <a:cs typeface="Lato"/>
                <a:sym typeface="Lato"/>
              </a:rPr>
              <a:t>3.   Characterise binding of these molecules to Medin</a:t>
            </a:r>
            <a:endParaRPr b="1" sz="2400">
              <a:solidFill>
                <a:schemeClr val="dk2"/>
              </a:solidFill>
              <a:latin typeface="Lato"/>
              <a:ea typeface="Lato"/>
              <a:cs typeface="Lato"/>
              <a:sym typeface="Lato"/>
            </a:endParaRPr>
          </a:p>
          <a:p>
            <a:pPr indent="457200" lvl="0" marL="0" rtl="0" algn="l">
              <a:lnSpc>
                <a:spcPct val="100000"/>
              </a:lnSpc>
              <a:spcBef>
                <a:spcPts val="1200"/>
              </a:spcBef>
              <a:spcAft>
                <a:spcPts val="0"/>
              </a:spcAft>
              <a:buNone/>
            </a:pPr>
            <a:r>
              <a:rPr b="1" lang="en-GB" sz="1700">
                <a:latin typeface="Lato"/>
                <a:ea typeface="Lato"/>
                <a:cs typeface="Lato"/>
                <a:sym typeface="Lato"/>
              </a:rPr>
              <a:t>b.    </a:t>
            </a:r>
            <a:r>
              <a:rPr b="1" lang="en-GB" sz="1700">
                <a:solidFill>
                  <a:schemeClr val="dk2"/>
                </a:solidFill>
                <a:latin typeface="Lato"/>
                <a:ea typeface="Lato"/>
                <a:cs typeface="Lato"/>
                <a:sym typeface="Lato"/>
              </a:rPr>
              <a:t>Molecular descriptors of strong binders</a:t>
            </a:r>
            <a:endParaRPr b="1" sz="1700">
              <a:solidFill>
                <a:schemeClr val="dk2"/>
              </a:solidFill>
              <a:latin typeface="Lato"/>
              <a:ea typeface="Lato"/>
              <a:cs typeface="Lato"/>
              <a:sym typeface="Lato"/>
            </a:endParaRPr>
          </a:p>
          <a:p>
            <a:pPr indent="457200" lvl="0" marL="0" rtl="0" algn="l">
              <a:lnSpc>
                <a:spcPct val="100000"/>
              </a:lnSpc>
              <a:spcBef>
                <a:spcPts val="1200"/>
              </a:spcBef>
              <a:spcAft>
                <a:spcPts val="1200"/>
              </a:spcAft>
              <a:buNone/>
            </a:pPr>
            <a:r>
              <a:t/>
            </a:r>
            <a:endParaRPr b="1" sz="1700">
              <a:latin typeface="Lato"/>
              <a:ea typeface="Lato"/>
              <a:cs typeface="Lato"/>
              <a:sym typeface="Lato"/>
            </a:endParaRPr>
          </a:p>
        </p:txBody>
      </p:sp>
      <p:sp>
        <p:nvSpPr>
          <p:cNvPr id="508" name="Google Shape;508;p45"/>
          <p:cNvSpPr txBox="1"/>
          <p:nvPr/>
        </p:nvSpPr>
        <p:spPr>
          <a:xfrm>
            <a:off x="6488900" y="76550"/>
            <a:ext cx="2593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A Case Study of Medin</a:t>
            </a:r>
            <a:endParaRPr i="1" sz="1300">
              <a:solidFill>
                <a:schemeClr val="accent1"/>
              </a:solidFill>
              <a:latin typeface="Lato"/>
              <a:ea typeface="Lato"/>
              <a:cs typeface="Lato"/>
              <a:sym typeface="Lato"/>
            </a:endParaRPr>
          </a:p>
        </p:txBody>
      </p:sp>
      <p:sp>
        <p:nvSpPr>
          <p:cNvPr id="509" name="Google Shape;509;p45"/>
          <p:cNvSpPr txBox="1"/>
          <p:nvPr>
            <p:ph idx="1" type="body"/>
          </p:nvPr>
        </p:nvSpPr>
        <p:spPr>
          <a:xfrm>
            <a:off x="1644375" y="4411700"/>
            <a:ext cx="5659500" cy="345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SzPts val="852"/>
              <a:buNone/>
            </a:pPr>
            <a:r>
              <a:rPr lang="en-GB" sz="1107"/>
              <a:t>Log10 of topological descriptors are linearly correlated with binding affinity to Medin</a:t>
            </a:r>
            <a:endParaRPr sz="1107"/>
          </a:p>
        </p:txBody>
      </p:sp>
      <p:sp>
        <p:nvSpPr>
          <p:cNvPr id="510" name="Google Shape;510;p45"/>
          <p:cNvSpPr txBox="1"/>
          <p:nvPr>
            <p:ph idx="1" type="body"/>
          </p:nvPr>
        </p:nvSpPr>
        <p:spPr>
          <a:xfrm>
            <a:off x="488575" y="1481488"/>
            <a:ext cx="7688700" cy="453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Relationship between top 5 descriptors and binding affinity</a:t>
            </a:r>
            <a:endParaRPr/>
          </a:p>
        </p:txBody>
      </p:sp>
      <p:pic>
        <p:nvPicPr>
          <p:cNvPr id="511" name="Google Shape;511;p45"/>
          <p:cNvPicPr preferRelativeResize="0"/>
          <p:nvPr/>
        </p:nvPicPr>
        <p:blipFill rotWithShape="1">
          <a:blip r:embed="rId3">
            <a:alphaModFix/>
          </a:blip>
          <a:srcRect b="47720" l="0" r="0" t="0"/>
          <a:stretch/>
        </p:blipFill>
        <p:spPr>
          <a:xfrm>
            <a:off x="1114300" y="2200100"/>
            <a:ext cx="6579226" cy="1721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8" name="Shape 118"/>
        <p:cNvGrpSpPr/>
        <p:nvPr/>
      </p:nvGrpSpPr>
      <p:grpSpPr>
        <a:xfrm>
          <a:off x="0" y="0"/>
          <a:ext cx="0" cy="0"/>
          <a:chOff x="0" y="0"/>
          <a:chExt cx="0" cy="0"/>
        </a:xfrm>
      </p:grpSpPr>
      <p:sp>
        <p:nvSpPr>
          <p:cNvPr id="119" name="Google Shape;119;p16"/>
          <p:cNvSpPr txBox="1"/>
          <p:nvPr>
            <p:ph type="title"/>
          </p:nvPr>
        </p:nvSpPr>
        <p:spPr>
          <a:xfrm>
            <a:off x="0" y="1603100"/>
            <a:ext cx="9144000" cy="812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2900">
                <a:solidFill>
                  <a:schemeClr val="dk2"/>
                </a:solidFill>
                <a:latin typeface="Merriweather"/>
                <a:ea typeface="Merriweather"/>
                <a:cs typeface="Merriweather"/>
                <a:sym typeface="Merriweather"/>
              </a:rPr>
              <a:t>Sequence-Based Binding Kinetics Prediction</a:t>
            </a:r>
            <a:endParaRPr sz="2900">
              <a:solidFill>
                <a:schemeClr val="dk2"/>
              </a:solidFill>
              <a:latin typeface="Merriweather"/>
              <a:ea typeface="Merriweather"/>
              <a:cs typeface="Merriweather"/>
              <a:sym typeface="Merriweather"/>
            </a:endParaRPr>
          </a:p>
        </p:txBody>
      </p:sp>
      <p:grpSp>
        <p:nvGrpSpPr>
          <p:cNvPr id="120" name="Google Shape;120;p16"/>
          <p:cNvGrpSpPr/>
          <p:nvPr/>
        </p:nvGrpSpPr>
        <p:grpSpPr>
          <a:xfrm>
            <a:off x="822125" y="1190625"/>
            <a:ext cx="777000" cy="44100"/>
            <a:chOff x="822125" y="1190625"/>
            <a:chExt cx="777000" cy="44100"/>
          </a:xfrm>
        </p:grpSpPr>
        <p:sp>
          <p:nvSpPr>
            <p:cNvPr id="121" name="Google Shape;121;p16"/>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2" name="Google Shape;122;p16"/>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6" name="Shape 126"/>
        <p:cNvGrpSpPr/>
        <p:nvPr/>
      </p:nvGrpSpPr>
      <p:grpSpPr>
        <a:xfrm>
          <a:off x="0" y="0"/>
          <a:ext cx="0" cy="0"/>
          <a:chOff x="0" y="0"/>
          <a:chExt cx="0" cy="0"/>
        </a:xfrm>
      </p:grpSpPr>
      <p:sp>
        <p:nvSpPr>
          <p:cNvPr id="127" name="Google Shape;127;p17"/>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 name="Google Shape;128;p17"/>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9" name="Google Shape;129;p17"/>
          <p:cNvGrpSpPr/>
          <p:nvPr/>
        </p:nvGrpSpPr>
        <p:grpSpPr>
          <a:xfrm>
            <a:off x="822125" y="1190625"/>
            <a:ext cx="777000" cy="44100"/>
            <a:chOff x="822125" y="1190625"/>
            <a:chExt cx="777000" cy="44100"/>
          </a:xfrm>
        </p:grpSpPr>
        <p:sp>
          <p:nvSpPr>
            <p:cNvPr id="130" name="Google Shape;130;p17"/>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1" name="Google Shape;131;p17"/>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32" name="Google Shape;132;p17"/>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latin typeface="Lato"/>
                <a:ea typeface="Lato"/>
                <a:cs typeface="Lato"/>
                <a:sym typeface="Lato"/>
              </a:rPr>
              <a:t>Background and Motivation</a:t>
            </a:r>
            <a:endParaRPr b="1" sz="2400">
              <a:solidFill>
                <a:schemeClr val="dk2"/>
              </a:solidFill>
              <a:latin typeface="Lato"/>
              <a:ea typeface="Lato"/>
              <a:cs typeface="Lato"/>
              <a:sym typeface="Lato"/>
            </a:endParaRPr>
          </a:p>
        </p:txBody>
      </p:sp>
      <p:sp>
        <p:nvSpPr>
          <p:cNvPr id="133" name="Google Shape;133;p17"/>
          <p:cNvSpPr txBox="1"/>
          <p:nvPr/>
        </p:nvSpPr>
        <p:spPr>
          <a:xfrm>
            <a:off x="5715000" y="765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
        <p:nvSpPr>
          <p:cNvPr id="134" name="Google Shape;134;p17"/>
          <p:cNvSpPr txBox="1"/>
          <p:nvPr>
            <p:ph idx="1" type="body"/>
          </p:nvPr>
        </p:nvSpPr>
        <p:spPr>
          <a:xfrm>
            <a:off x="629775" y="1441200"/>
            <a:ext cx="7688700" cy="22611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Binding affinity (pKD)  is used to determine how well a drug binds to a target protein</a:t>
            </a:r>
            <a:endParaRPr/>
          </a:p>
          <a:p>
            <a:pPr indent="-311150" lvl="0" marL="457200" rtl="0" algn="l">
              <a:lnSpc>
                <a:spcPct val="200000"/>
              </a:lnSpc>
              <a:spcBef>
                <a:spcPts val="0"/>
              </a:spcBef>
              <a:spcAft>
                <a:spcPts val="0"/>
              </a:spcAft>
              <a:buSzPts val="1300"/>
              <a:buChar char="●"/>
            </a:pPr>
            <a:r>
              <a:rPr lang="en-GB"/>
              <a:t>pKD = pKoff - pKon</a:t>
            </a:r>
            <a:endParaRPr/>
          </a:p>
          <a:p>
            <a:pPr indent="-311150" lvl="0" marL="457200" rtl="0" algn="l">
              <a:lnSpc>
                <a:spcPct val="200000"/>
              </a:lnSpc>
              <a:spcBef>
                <a:spcPts val="0"/>
              </a:spcBef>
              <a:spcAft>
                <a:spcPts val="0"/>
              </a:spcAft>
              <a:buSzPts val="1300"/>
              <a:buChar char="●"/>
            </a:pPr>
            <a:r>
              <a:rPr lang="en-GB"/>
              <a:t>pKoff and pKon are the </a:t>
            </a:r>
            <a:r>
              <a:rPr lang="en-GB"/>
              <a:t>dissociation and association</a:t>
            </a:r>
            <a:r>
              <a:rPr lang="en-GB"/>
              <a:t> constant rate of drug to target, respectively</a:t>
            </a:r>
            <a:endParaRPr/>
          </a:p>
          <a:p>
            <a:pPr indent="-311150" lvl="0" marL="457200" rtl="0" algn="l">
              <a:lnSpc>
                <a:spcPct val="200000"/>
              </a:lnSpc>
              <a:spcBef>
                <a:spcPts val="0"/>
              </a:spcBef>
              <a:spcAft>
                <a:spcPts val="0"/>
              </a:spcAft>
              <a:buSzPts val="1300"/>
              <a:buChar char="●"/>
            </a:pPr>
            <a:r>
              <a:rPr lang="en-GB"/>
              <a:t>pKoff:    unbinding;    pKon:    binding</a:t>
            </a:r>
            <a:endParaRPr/>
          </a:p>
          <a:p>
            <a:pPr indent="-311150" lvl="0" marL="457200" rtl="0" algn="l">
              <a:lnSpc>
                <a:spcPct val="200000"/>
              </a:lnSpc>
              <a:spcBef>
                <a:spcPts val="0"/>
              </a:spcBef>
              <a:spcAft>
                <a:spcPts val="0"/>
              </a:spcAft>
              <a:buSzPts val="1300"/>
              <a:buChar char="●"/>
            </a:pPr>
            <a:r>
              <a:rPr lang="en-GB"/>
              <a:t>pKoff and pKon can individually provide more information about binding than pKD</a:t>
            </a:r>
            <a:endParaRPr/>
          </a:p>
        </p:txBody>
      </p:sp>
      <p:cxnSp>
        <p:nvCxnSpPr>
          <p:cNvPr id="135" name="Google Shape;135;p17"/>
          <p:cNvCxnSpPr/>
          <p:nvPr/>
        </p:nvCxnSpPr>
        <p:spPr>
          <a:xfrm rot="10800000">
            <a:off x="1127450" y="2884900"/>
            <a:ext cx="0" cy="1836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17"/>
          <p:cNvCxnSpPr/>
          <p:nvPr/>
        </p:nvCxnSpPr>
        <p:spPr>
          <a:xfrm>
            <a:off x="1693350" y="2895700"/>
            <a:ext cx="300" cy="1620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17"/>
          <p:cNvCxnSpPr/>
          <p:nvPr/>
        </p:nvCxnSpPr>
        <p:spPr>
          <a:xfrm rot="10800000">
            <a:off x="2574575" y="2872100"/>
            <a:ext cx="0" cy="183600"/>
          </a:xfrm>
          <a:prstGeom prst="straightConnector1">
            <a:avLst/>
          </a:prstGeom>
          <a:noFill/>
          <a:ln cap="flat" cmpd="sng" w="9525">
            <a:solidFill>
              <a:schemeClr val="dk2"/>
            </a:solidFill>
            <a:prstDash val="solid"/>
            <a:round/>
            <a:headEnd len="med" w="med" type="none"/>
            <a:tailEnd len="med" w="med" type="triangle"/>
          </a:ln>
        </p:spPr>
      </p:cxnSp>
      <p:cxnSp>
        <p:nvCxnSpPr>
          <p:cNvPr id="138" name="Google Shape;138;p17"/>
          <p:cNvCxnSpPr/>
          <p:nvPr/>
        </p:nvCxnSpPr>
        <p:spPr>
          <a:xfrm>
            <a:off x="3131500" y="2895700"/>
            <a:ext cx="300" cy="16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18"/>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4" name="Google Shape;144;p18"/>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45" name="Google Shape;145;p18"/>
          <p:cNvGrpSpPr/>
          <p:nvPr/>
        </p:nvGrpSpPr>
        <p:grpSpPr>
          <a:xfrm>
            <a:off x="822125" y="1190625"/>
            <a:ext cx="777000" cy="44100"/>
            <a:chOff x="822125" y="1190625"/>
            <a:chExt cx="777000" cy="44100"/>
          </a:xfrm>
        </p:grpSpPr>
        <p:sp>
          <p:nvSpPr>
            <p:cNvPr id="146" name="Google Shape;146;p18"/>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 name="Google Shape;147;p18"/>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pic>
        <p:nvPicPr>
          <p:cNvPr id="148" name="Google Shape;148;p18"/>
          <p:cNvPicPr preferRelativeResize="0"/>
          <p:nvPr/>
        </p:nvPicPr>
        <p:blipFill>
          <a:blip r:embed="rId3">
            <a:alphaModFix/>
          </a:blip>
          <a:stretch>
            <a:fillRect/>
          </a:stretch>
        </p:blipFill>
        <p:spPr>
          <a:xfrm>
            <a:off x="560613" y="1344600"/>
            <a:ext cx="8022764" cy="3603976"/>
          </a:xfrm>
          <a:prstGeom prst="rect">
            <a:avLst/>
          </a:prstGeom>
          <a:noFill/>
          <a:ln>
            <a:noFill/>
          </a:ln>
        </p:spPr>
      </p:pic>
      <p:sp>
        <p:nvSpPr>
          <p:cNvPr id="149" name="Google Shape;149;p18"/>
          <p:cNvSpPr/>
          <p:nvPr/>
        </p:nvSpPr>
        <p:spPr>
          <a:xfrm>
            <a:off x="6735525" y="1344600"/>
            <a:ext cx="1054500" cy="86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 name="Google Shape;150;p18"/>
          <p:cNvSpPr txBox="1"/>
          <p:nvPr/>
        </p:nvSpPr>
        <p:spPr>
          <a:xfrm>
            <a:off x="11075" y="4890050"/>
            <a:ext cx="33678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solidFill>
                  <a:schemeClr val="accent1"/>
                </a:solidFill>
                <a:latin typeface="Lato"/>
                <a:ea typeface="Lato"/>
                <a:cs typeface="Lato"/>
                <a:sym typeface="Lato"/>
              </a:rPr>
              <a:t>Adapted from Zhang et al. (2023)</a:t>
            </a:r>
            <a:endParaRPr i="1" sz="1000">
              <a:solidFill>
                <a:schemeClr val="accent1"/>
              </a:solidFill>
              <a:latin typeface="Lato"/>
              <a:ea typeface="Lato"/>
              <a:cs typeface="Lato"/>
              <a:sym typeface="Lato"/>
            </a:endParaRPr>
          </a:p>
        </p:txBody>
      </p:sp>
      <p:sp>
        <p:nvSpPr>
          <p:cNvPr id="151" name="Google Shape;151;p18"/>
          <p:cNvSpPr/>
          <p:nvPr/>
        </p:nvSpPr>
        <p:spPr>
          <a:xfrm>
            <a:off x="6807325" y="1344600"/>
            <a:ext cx="1776000" cy="360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2" name="Google Shape;152;p18"/>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dk2"/>
                </a:solidFill>
                <a:latin typeface="Lato"/>
                <a:ea typeface="Lato"/>
                <a:cs typeface="Lato"/>
                <a:sym typeface="Lato"/>
              </a:rPr>
              <a:t>Ligand-Transformer architecture</a:t>
            </a:r>
            <a:endParaRPr b="1" sz="2400">
              <a:solidFill>
                <a:schemeClr val="dk2"/>
              </a:solidFill>
              <a:latin typeface="Lato"/>
              <a:ea typeface="Lato"/>
              <a:cs typeface="Lato"/>
              <a:sym typeface="Lato"/>
            </a:endParaRPr>
          </a:p>
        </p:txBody>
      </p:sp>
      <p:sp>
        <p:nvSpPr>
          <p:cNvPr id="153" name="Google Shape;153;p18"/>
          <p:cNvSpPr txBox="1"/>
          <p:nvPr/>
        </p:nvSpPr>
        <p:spPr>
          <a:xfrm>
            <a:off x="5715000" y="765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 name="Shape 157"/>
        <p:cNvGrpSpPr/>
        <p:nvPr/>
      </p:nvGrpSpPr>
      <p:grpSpPr>
        <a:xfrm>
          <a:off x="0" y="0"/>
          <a:ext cx="0" cy="0"/>
          <a:chOff x="0" y="0"/>
          <a:chExt cx="0" cy="0"/>
        </a:xfrm>
      </p:grpSpPr>
      <p:sp>
        <p:nvSpPr>
          <p:cNvPr id="158" name="Google Shape;158;p19"/>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19"/>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60" name="Google Shape;160;p19"/>
          <p:cNvGrpSpPr/>
          <p:nvPr/>
        </p:nvGrpSpPr>
        <p:grpSpPr>
          <a:xfrm>
            <a:off x="822125" y="1190625"/>
            <a:ext cx="777000" cy="44100"/>
            <a:chOff x="822125" y="1190625"/>
            <a:chExt cx="777000" cy="44100"/>
          </a:xfrm>
        </p:grpSpPr>
        <p:sp>
          <p:nvSpPr>
            <p:cNvPr id="161" name="Google Shape;161;p19"/>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2" name="Google Shape;162;p19"/>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63" name="Google Shape;163;p19"/>
          <p:cNvSpPr txBox="1"/>
          <p:nvPr/>
        </p:nvSpPr>
        <p:spPr>
          <a:xfrm>
            <a:off x="263650" y="314675"/>
            <a:ext cx="81897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Lato"/>
                <a:ea typeface="Lato"/>
                <a:cs typeface="Lato"/>
                <a:sym typeface="Lato"/>
              </a:rPr>
              <a:t>Aims</a:t>
            </a:r>
            <a:endParaRPr b="1" sz="2400">
              <a:latin typeface="Lato"/>
              <a:ea typeface="Lato"/>
              <a:cs typeface="Lato"/>
              <a:sym typeface="Lato"/>
            </a:endParaRPr>
          </a:p>
        </p:txBody>
      </p:sp>
      <p:sp>
        <p:nvSpPr>
          <p:cNvPr id="164" name="Google Shape;164;p19"/>
          <p:cNvSpPr txBox="1"/>
          <p:nvPr/>
        </p:nvSpPr>
        <p:spPr>
          <a:xfrm>
            <a:off x="5715000" y="765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sp>
        <p:nvSpPr>
          <p:cNvPr id="165" name="Google Shape;165;p19"/>
          <p:cNvSpPr txBox="1"/>
          <p:nvPr>
            <p:ph idx="1" type="body"/>
          </p:nvPr>
        </p:nvSpPr>
        <p:spPr>
          <a:xfrm>
            <a:off x="738725" y="1568650"/>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en-GB"/>
              <a:t>Make use of PDBbind dataset (pKD) values and KIND dataset (pKD, pKon, pKoff)</a:t>
            </a:r>
            <a:endParaRPr/>
          </a:p>
          <a:p>
            <a:pPr indent="-311150" lvl="0" marL="457200" rtl="0" algn="l">
              <a:lnSpc>
                <a:spcPct val="150000"/>
              </a:lnSpc>
              <a:spcBef>
                <a:spcPts val="0"/>
              </a:spcBef>
              <a:spcAft>
                <a:spcPts val="0"/>
              </a:spcAft>
              <a:buSzPts val="1300"/>
              <a:buAutoNum type="arabicPeriod"/>
            </a:pPr>
            <a:r>
              <a:rPr lang="en-GB"/>
              <a:t>Predict binding kinetics for unseen drug and targets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9" name="Shape 169"/>
        <p:cNvGrpSpPr/>
        <p:nvPr/>
      </p:nvGrpSpPr>
      <p:grpSpPr>
        <a:xfrm>
          <a:off x="0" y="0"/>
          <a:ext cx="0" cy="0"/>
          <a:chOff x="0" y="0"/>
          <a:chExt cx="0" cy="0"/>
        </a:xfrm>
      </p:grpSpPr>
      <p:sp>
        <p:nvSpPr>
          <p:cNvPr id="170" name="Google Shape;170;p20"/>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1" name="Google Shape;171;p20"/>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72" name="Google Shape;172;p20"/>
          <p:cNvGrpSpPr/>
          <p:nvPr/>
        </p:nvGrpSpPr>
        <p:grpSpPr>
          <a:xfrm>
            <a:off x="822125" y="1190625"/>
            <a:ext cx="777000" cy="44100"/>
            <a:chOff x="822125" y="1190625"/>
            <a:chExt cx="777000" cy="44100"/>
          </a:xfrm>
        </p:grpSpPr>
        <p:sp>
          <p:nvSpPr>
            <p:cNvPr id="173" name="Google Shape;173;p20"/>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4" name="Google Shape;174;p20"/>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75" name="Google Shape;175;p20"/>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2400">
                <a:solidFill>
                  <a:schemeClr val="dk2"/>
                </a:solidFill>
                <a:latin typeface="Lato"/>
                <a:ea typeface="Lato"/>
                <a:cs typeface="Lato"/>
                <a:sym typeface="Lato"/>
              </a:rPr>
              <a:t>2</a:t>
            </a:r>
            <a:r>
              <a:rPr b="1" lang="en-GB" sz="2400">
                <a:solidFill>
                  <a:schemeClr val="dk2"/>
                </a:solidFill>
                <a:latin typeface="Lato"/>
                <a:ea typeface="Lato"/>
                <a:cs typeface="Lato"/>
                <a:sym typeface="Lato"/>
              </a:rPr>
              <a:t>.   </a:t>
            </a:r>
            <a:r>
              <a:rPr b="1" lang="en-GB" sz="2400">
                <a:solidFill>
                  <a:schemeClr val="dk2"/>
                </a:solidFill>
                <a:latin typeface="Lato"/>
                <a:ea typeface="Lato"/>
                <a:cs typeface="Lato"/>
                <a:sym typeface="Lato"/>
              </a:rPr>
              <a:t>Predict binding kinetics for unseen drug and targets</a:t>
            </a:r>
            <a:endParaRPr b="1" sz="2400">
              <a:solidFill>
                <a:schemeClr val="dk2"/>
              </a:solidFill>
              <a:latin typeface="Lato"/>
              <a:ea typeface="Lato"/>
              <a:cs typeface="Lato"/>
              <a:sym typeface="Lato"/>
            </a:endParaRPr>
          </a:p>
          <a:p>
            <a:pPr indent="0" lvl="0" marL="0" rtl="0" algn="l">
              <a:lnSpc>
                <a:spcPct val="150000"/>
              </a:lnSpc>
              <a:spcBef>
                <a:spcPts val="1200"/>
              </a:spcBef>
              <a:spcAft>
                <a:spcPts val="1200"/>
              </a:spcAft>
              <a:buNone/>
            </a:pPr>
            <a:r>
              <a:t/>
            </a:r>
            <a:endParaRPr b="1" sz="2400">
              <a:solidFill>
                <a:schemeClr val="dk2"/>
              </a:solidFill>
              <a:latin typeface="Lato"/>
              <a:ea typeface="Lato"/>
              <a:cs typeface="Lato"/>
              <a:sym typeface="Lato"/>
            </a:endParaRPr>
          </a:p>
        </p:txBody>
      </p:sp>
      <p:sp>
        <p:nvSpPr>
          <p:cNvPr id="176" name="Google Shape;176;p20"/>
          <p:cNvSpPr txBox="1"/>
          <p:nvPr>
            <p:ph idx="1" type="body"/>
          </p:nvPr>
        </p:nvSpPr>
        <p:spPr>
          <a:xfrm>
            <a:off x="514150" y="1190625"/>
            <a:ext cx="7688700" cy="404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GB"/>
              <a:t>Model with KIND and PDBbind was trained for 15 additional epochs</a:t>
            </a:r>
            <a:endParaRPr/>
          </a:p>
        </p:txBody>
      </p:sp>
      <p:sp>
        <p:nvSpPr>
          <p:cNvPr id="177" name="Google Shape;177;p20"/>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pic>
        <p:nvPicPr>
          <p:cNvPr id="178" name="Google Shape;178;p20"/>
          <p:cNvPicPr preferRelativeResize="0"/>
          <p:nvPr/>
        </p:nvPicPr>
        <p:blipFill>
          <a:blip r:embed="rId3">
            <a:alphaModFix/>
          </a:blip>
          <a:stretch>
            <a:fillRect/>
          </a:stretch>
        </p:blipFill>
        <p:spPr>
          <a:xfrm>
            <a:off x="1836275" y="1545575"/>
            <a:ext cx="4907776" cy="3597924"/>
          </a:xfrm>
          <a:prstGeom prst="rect">
            <a:avLst/>
          </a:prstGeom>
          <a:noFill/>
          <a:ln>
            <a:noFill/>
          </a:ln>
        </p:spPr>
      </p:pic>
      <p:sp>
        <p:nvSpPr>
          <p:cNvPr id="179" name="Google Shape;179;p20"/>
          <p:cNvSpPr txBox="1"/>
          <p:nvPr>
            <p:ph idx="1" type="body"/>
          </p:nvPr>
        </p:nvSpPr>
        <p:spPr>
          <a:xfrm>
            <a:off x="6787250" y="3639900"/>
            <a:ext cx="2083500" cy="1428600"/>
          </a:xfrm>
          <a:prstGeom prst="rect">
            <a:avLst/>
          </a:prstGeom>
        </p:spPr>
        <p:txBody>
          <a:bodyPr anchorCtr="0" anchor="ctr" bIns="91425" lIns="91425" spcFirstLastPara="1" rIns="91425" wrap="square" tIns="91425">
            <a:normAutofit fontScale="92500" lnSpcReduction="10000"/>
          </a:bodyPr>
          <a:lstStyle/>
          <a:p>
            <a:pPr indent="0" lvl="0" marL="0" rtl="0" algn="l">
              <a:lnSpc>
                <a:spcPct val="200000"/>
              </a:lnSpc>
              <a:spcBef>
                <a:spcPts val="0"/>
              </a:spcBef>
              <a:spcAft>
                <a:spcPts val="1200"/>
              </a:spcAft>
              <a:buNone/>
            </a:pPr>
            <a:r>
              <a:rPr lang="en-GB"/>
              <a:t>Slight deterioration in performance for PDBbind, but convergence on all KIND measures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3" name="Shape 183"/>
        <p:cNvGrpSpPr/>
        <p:nvPr/>
      </p:nvGrpSpPr>
      <p:grpSpPr>
        <a:xfrm>
          <a:off x="0" y="0"/>
          <a:ext cx="0" cy="0"/>
          <a:chOff x="0" y="0"/>
          <a:chExt cx="0" cy="0"/>
        </a:xfrm>
      </p:grpSpPr>
      <p:sp>
        <p:nvSpPr>
          <p:cNvPr id="184" name="Google Shape;184;p21"/>
          <p:cNvSpPr txBox="1"/>
          <p:nvPr>
            <p:ph type="title"/>
          </p:nvPr>
        </p:nvSpPr>
        <p:spPr>
          <a:xfrm>
            <a:off x="629775" y="200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21"/>
          <p:cNvSpPr/>
          <p:nvPr/>
        </p:nvSpPr>
        <p:spPr>
          <a:xfrm>
            <a:off x="11075" y="11075"/>
            <a:ext cx="9144000" cy="1204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86" name="Google Shape;186;p21"/>
          <p:cNvGrpSpPr/>
          <p:nvPr/>
        </p:nvGrpSpPr>
        <p:grpSpPr>
          <a:xfrm>
            <a:off x="822125" y="1190625"/>
            <a:ext cx="777000" cy="44100"/>
            <a:chOff x="822125" y="1190625"/>
            <a:chExt cx="777000" cy="44100"/>
          </a:xfrm>
        </p:grpSpPr>
        <p:sp>
          <p:nvSpPr>
            <p:cNvPr id="187" name="Google Shape;187;p21"/>
            <p:cNvSpPr/>
            <p:nvPr/>
          </p:nvSpPr>
          <p:spPr>
            <a:xfrm>
              <a:off x="1210625" y="1190625"/>
              <a:ext cx="388500" cy="441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21"/>
            <p:cNvSpPr/>
            <p:nvPr/>
          </p:nvSpPr>
          <p:spPr>
            <a:xfrm>
              <a:off x="822125" y="1190625"/>
              <a:ext cx="388500" cy="4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189" name="Google Shape;189;p21"/>
          <p:cNvSpPr txBox="1"/>
          <p:nvPr/>
        </p:nvSpPr>
        <p:spPr>
          <a:xfrm>
            <a:off x="263650" y="390875"/>
            <a:ext cx="8189700" cy="61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2400">
                <a:solidFill>
                  <a:schemeClr val="dk2"/>
                </a:solidFill>
                <a:latin typeface="Lato"/>
                <a:ea typeface="Lato"/>
                <a:cs typeface="Lato"/>
                <a:sym typeface="Lato"/>
              </a:rPr>
              <a:t>2.</a:t>
            </a:r>
            <a:r>
              <a:rPr b="1" lang="en-GB" sz="2400">
                <a:solidFill>
                  <a:schemeClr val="dk2"/>
                </a:solidFill>
                <a:latin typeface="Lato"/>
                <a:ea typeface="Lato"/>
                <a:cs typeface="Lato"/>
                <a:sym typeface="Lato"/>
              </a:rPr>
              <a:t>   Predict binding kinetics for unseen drug and targets</a:t>
            </a:r>
            <a:endParaRPr b="1" sz="2400">
              <a:solidFill>
                <a:schemeClr val="dk2"/>
              </a:solidFill>
              <a:latin typeface="Lato"/>
              <a:ea typeface="Lato"/>
              <a:cs typeface="Lato"/>
              <a:sym typeface="Lato"/>
            </a:endParaRPr>
          </a:p>
          <a:p>
            <a:pPr indent="0" lvl="0" marL="0" rtl="0" algn="l">
              <a:lnSpc>
                <a:spcPct val="150000"/>
              </a:lnSpc>
              <a:spcBef>
                <a:spcPts val="1200"/>
              </a:spcBef>
              <a:spcAft>
                <a:spcPts val="1200"/>
              </a:spcAft>
              <a:buNone/>
            </a:pPr>
            <a:r>
              <a:t/>
            </a:r>
            <a:endParaRPr b="1" sz="2400">
              <a:solidFill>
                <a:schemeClr val="dk2"/>
              </a:solidFill>
              <a:latin typeface="Lato"/>
              <a:ea typeface="Lato"/>
              <a:cs typeface="Lato"/>
              <a:sym typeface="Lato"/>
            </a:endParaRPr>
          </a:p>
        </p:txBody>
      </p:sp>
      <p:sp>
        <p:nvSpPr>
          <p:cNvPr id="190" name="Google Shape;190;p21"/>
          <p:cNvSpPr txBox="1"/>
          <p:nvPr>
            <p:ph idx="1" type="body"/>
          </p:nvPr>
        </p:nvSpPr>
        <p:spPr>
          <a:xfrm>
            <a:off x="727650" y="1215875"/>
            <a:ext cx="7688700" cy="4044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GB"/>
              <a:t>Binding affinity prediction methods for KIND and PDBbind</a:t>
            </a:r>
            <a:endParaRPr/>
          </a:p>
        </p:txBody>
      </p:sp>
      <p:sp>
        <p:nvSpPr>
          <p:cNvPr id="191" name="Google Shape;191;p21"/>
          <p:cNvSpPr txBox="1"/>
          <p:nvPr/>
        </p:nvSpPr>
        <p:spPr>
          <a:xfrm>
            <a:off x="5715000" y="350"/>
            <a:ext cx="3367800" cy="2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GB" sz="1300">
                <a:solidFill>
                  <a:schemeClr val="accent1"/>
                </a:solidFill>
                <a:latin typeface="Lato"/>
                <a:ea typeface="Lato"/>
                <a:cs typeface="Lato"/>
                <a:sym typeface="Lato"/>
              </a:rPr>
              <a:t>Sequence-based Binding Kinetics Prediction</a:t>
            </a:r>
            <a:endParaRPr i="1" sz="1300">
              <a:solidFill>
                <a:schemeClr val="accent1"/>
              </a:solidFill>
              <a:latin typeface="Lato"/>
              <a:ea typeface="Lato"/>
              <a:cs typeface="Lato"/>
              <a:sym typeface="Lato"/>
            </a:endParaRPr>
          </a:p>
        </p:txBody>
      </p:sp>
      <p:graphicFrame>
        <p:nvGraphicFramePr>
          <p:cNvPr id="192" name="Google Shape;192;p21"/>
          <p:cNvGraphicFramePr/>
          <p:nvPr/>
        </p:nvGraphicFramePr>
        <p:xfrm>
          <a:off x="952500" y="1961375"/>
          <a:ext cx="3000000" cy="3000000"/>
        </p:xfrm>
        <a:graphic>
          <a:graphicData uri="http://schemas.openxmlformats.org/drawingml/2006/table">
            <a:tbl>
              <a:tblPr>
                <a:noFill/>
                <a:tableStyleId>{D17CC0B9-FED2-4505-A055-F5CBDC81ECC2}</a:tableStyleId>
              </a:tblPr>
              <a:tblGrid>
                <a:gridCol w="2367150"/>
                <a:gridCol w="4871850"/>
              </a:tblGrid>
              <a:tr h="381000">
                <a:tc>
                  <a:txBody>
                    <a:bodyPr/>
                    <a:lstStyle/>
                    <a:p>
                      <a:pPr indent="0" lvl="0" marL="0" rtl="0" algn="l">
                        <a:spcBef>
                          <a:spcPts val="0"/>
                        </a:spcBef>
                        <a:spcAft>
                          <a:spcPts val="0"/>
                        </a:spcAft>
                        <a:buNone/>
                      </a:pPr>
                      <a:r>
                        <a:rPr b="1" lang="en-GB"/>
                        <a:t>Terms</a:t>
                      </a:r>
                      <a:endParaRPr b="1"/>
                    </a:p>
                  </a:txBody>
                  <a:tcPr marT="91425" marB="91425" marR="91425" marL="91425"/>
                </a:tc>
                <a:tc>
                  <a:txBody>
                    <a:bodyPr/>
                    <a:lstStyle/>
                    <a:p>
                      <a:pPr indent="0" lvl="0" marL="0" rtl="0" algn="l">
                        <a:spcBef>
                          <a:spcPts val="0"/>
                        </a:spcBef>
                        <a:spcAft>
                          <a:spcPts val="0"/>
                        </a:spcAft>
                        <a:buNone/>
                      </a:pPr>
                      <a:r>
                        <a:rPr b="1" lang="en-GB"/>
                        <a:t>Definitions</a:t>
                      </a:r>
                      <a:endParaRPr b="1"/>
                    </a:p>
                  </a:txBody>
                  <a:tcPr marT="91425" marB="91425" marR="91425" marL="91425"/>
                </a:tc>
              </a:tr>
              <a:tr h="381000">
                <a:tc>
                  <a:txBody>
                    <a:bodyPr/>
                    <a:lstStyle/>
                    <a:p>
                      <a:pPr indent="0" lvl="0" marL="0" rtl="0" algn="l">
                        <a:spcBef>
                          <a:spcPts val="0"/>
                        </a:spcBef>
                        <a:spcAft>
                          <a:spcPts val="0"/>
                        </a:spcAft>
                        <a:buNone/>
                      </a:pPr>
                      <a:r>
                        <a:rPr lang="en-GB"/>
                        <a:t>True Affinity</a:t>
                      </a:r>
                      <a:endParaRPr/>
                    </a:p>
                  </a:txBody>
                  <a:tcPr marT="91425" marB="91425" marR="91425" marL="91425"/>
                </a:tc>
                <a:tc>
                  <a:txBody>
                    <a:bodyPr/>
                    <a:lstStyle/>
                    <a:p>
                      <a:pPr indent="0" lvl="0" marL="0" rtl="0" algn="l">
                        <a:spcBef>
                          <a:spcPts val="0"/>
                        </a:spcBef>
                        <a:spcAft>
                          <a:spcPts val="0"/>
                        </a:spcAft>
                        <a:buNone/>
                      </a:pPr>
                      <a:r>
                        <a:rPr lang="en-GB"/>
                        <a:t>pKD from the experimental dataset</a:t>
                      </a:r>
                      <a:endParaRPr/>
                    </a:p>
                  </a:txBody>
                  <a:tcPr marT="91425" marB="91425" marR="91425" marL="91425"/>
                </a:tc>
              </a:tr>
              <a:tr h="381000">
                <a:tc>
                  <a:txBody>
                    <a:bodyPr/>
                    <a:lstStyle/>
                    <a:p>
                      <a:pPr indent="0" lvl="0" marL="0" rtl="0" algn="l">
                        <a:spcBef>
                          <a:spcPts val="0"/>
                        </a:spcBef>
                        <a:spcAft>
                          <a:spcPts val="0"/>
                        </a:spcAft>
                        <a:buNone/>
                      </a:pPr>
                      <a:r>
                        <a:rPr lang="en-GB"/>
                        <a:t>True Calculated pKD</a:t>
                      </a:r>
                      <a:endParaRPr/>
                    </a:p>
                  </a:txBody>
                  <a:tcPr marT="91425" marB="91425" marR="91425" marL="91425"/>
                </a:tc>
                <a:tc>
                  <a:txBody>
                    <a:bodyPr/>
                    <a:lstStyle/>
                    <a:p>
                      <a:pPr indent="0" lvl="0" marL="0" rtl="0" algn="l">
                        <a:spcBef>
                          <a:spcPts val="0"/>
                        </a:spcBef>
                        <a:spcAft>
                          <a:spcPts val="0"/>
                        </a:spcAft>
                        <a:buNone/>
                      </a:pPr>
                      <a:r>
                        <a:rPr lang="en-GB"/>
                        <a:t>pKoff - pKon from experimental dataset</a:t>
                      </a:r>
                      <a:endParaRPr/>
                    </a:p>
                  </a:txBody>
                  <a:tcPr marT="91425" marB="91425" marR="91425" marL="91425"/>
                </a:tc>
              </a:tr>
              <a:tr h="381000">
                <a:tc>
                  <a:txBody>
                    <a:bodyPr/>
                    <a:lstStyle/>
                    <a:p>
                      <a:pPr indent="0" lvl="0" marL="0" rtl="0" algn="l">
                        <a:spcBef>
                          <a:spcPts val="0"/>
                        </a:spcBef>
                        <a:spcAft>
                          <a:spcPts val="0"/>
                        </a:spcAft>
                        <a:buNone/>
                      </a:pPr>
                      <a:r>
                        <a:rPr lang="en-GB"/>
                        <a:t>Predicted Affinity</a:t>
                      </a:r>
                      <a:endParaRPr/>
                    </a:p>
                  </a:txBody>
                  <a:tcPr marT="91425" marB="91425" marR="91425" marL="91425"/>
                </a:tc>
                <a:tc>
                  <a:txBody>
                    <a:bodyPr/>
                    <a:lstStyle/>
                    <a:p>
                      <a:pPr indent="0" lvl="0" marL="0" rtl="0" algn="l">
                        <a:spcBef>
                          <a:spcPts val="0"/>
                        </a:spcBef>
                        <a:spcAft>
                          <a:spcPts val="0"/>
                        </a:spcAft>
                        <a:buNone/>
                      </a:pPr>
                      <a:r>
                        <a:rPr lang="en-GB"/>
                        <a:t>pKD predicted from the Affinity Head</a:t>
                      </a:r>
                      <a:endParaRPr/>
                    </a:p>
                  </a:txBody>
                  <a:tcPr marT="91425" marB="91425" marR="91425" marL="91425"/>
                </a:tc>
              </a:tr>
              <a:tr h="381000">
                <a:tc>
                  <a:txBody>
                    <a:bodyPr/>
                    <a:lstStyle/>
                    <a:p>
                      <a:pPr indent="0" lvl="0" marL="0" rtl="0" algn="l">
                        <a:spcBef>
                          <a:spcPts val="0"/>
                        </a:spcBef>
                        <a:spcAft>
                          <a:spcPts val="0"/>
                        </a:spcAft>
                        <a:buNone/>
                      </a:pPr>
                      <a:r>
                        <a:rPr lang="en-GB"/>
                        <a:t>Predicted Calculated pKD</a:t>
                      </a:r>
                      <a:endParaRPr/>
                    </a:p>
                  </a:txBody>
                  <a:tcPr marT="91425" marB="91425" marR="91425" marL="91425"/>
                </a:tc>
                <a:tc>
                  <a:txBody>
                    <a:bodyPr/>
                    <a:lstStyle/>
                    <a:p>
                      <a:pPr indent="0" lvl="0" marL="0" rtl="0" algn="l">
                        <a:spcBef>
                          <a:spcPts val="0"/>
                        </a:spcBef>
                        <a:spcAft>
                          <a:spcPts val="0"/>
                        </a:spcAft>
                        <a:buNone/>
                      </a:pPr>
                      <a:r>
                        <a:rPr lang="en-GB"/>
                        <a:t>pKoff - pKon from prediction of Kinetics Head</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